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embeddings/oleObject1.bin" ContentType="application/vnd.openxmlformats-officedocument.oleObject"/>
  <Override PartName="/ppt/tags/tag6.xml" ContentType="application/vnd.openxmlformats-officedocument.presentationml.tags+xml"/>
  <Override PartName="/ppt/embeddings/oleObject2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7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17" r:id="rId4"/>
    <p:sldId id="258" r:id="rId5"/>
    <p:sldId id="264" r:id="rId6"/>
    <p:sldId id="338" r:id="rId7"/>
    <p:sldId id="265" r:id="rId8"/>
    <p:sldId id="320" r:id="rId9"/>
    <p:sldId id="335" r:id="rId10"/>
    <p:sldId id="337" r:id="rId11"/>
    <p:sldId id="349" r:id="rId12"/>
    <p:sldId id="333" r:id="rId13"/>
    <p:sldId id="322" r:id="rId14"/>
    <p:sldId id="348" r:id="rId15"/>
    <p:sldId id="334" r:id="rId16"/>
    <p:sldId id="343" r:id="rId17"/>
    <p:sldId id="344" r:id="rId18"/>
    <p:sldId id="345" r:id="rId19"/>
    <p:sldId id="346" r:id="rId20"/>
    <p:sldId id="336" r:id="rId21"/>
    <p:sldId id="267" r:id="rId22"/>
    <p:sldId id="266" r:id="rId23"/>
    <p:sldId id="324" r:id="rId24"/>
    <p:sldId id="325" r:id="rId25"/>
    <p:sldId id="330" r:id="rId26"/>
    <p:sldId id="329" r:id="rId27"/>
    <p:sldId id="331" r:id="rId28"/>
    <p:sldId id="332" r:id="rId29"/>
    <p:sldId id="272" r:id="rId30"/>
    <p:sldId id="318" r:id="rId31"/>
    <p:sldId id="319" r:id="rId3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6" autoAdjust="0"/>
    <p:restoredTop sz="97900" autoAdjust="0"/>
  </p:normalViewPr>
  <p:slideViewPr>
    <p:cSldViewPr snapToGrid="0" snapToObjects="1">
      <p:cViewPr>
        <p:scale>
          <a:sx n="112" d="100"/>
          <a:sy n="112" d="100"/>
        </p:scale>
        <p:origin x="-95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Users that left perceivable changes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FF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7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Ad-hoc approach</c:v>
                </c:pt>
                <c:pt idx="1">
                  <c:v>VF approach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0.76</c:v>
                </c:pt>
                <c:pt idx="1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20009800"/>
        <c:axId val="2120019656"/>
      </c:barChart>
      <c:catAx>
        <c:axId val="2120009800"/>
        <c:scaling>
          <c:orientation val="minMax"/>
        </c:scaling>
        <c:delete val="0"/>
        <c:axPos val="b"/>
        <c:majorTickMark val="none"/>
        <c:minorTickMark val="none"/>
        <c:tickLblPos val="nextTo"/>
        <c:crossAx val="2120019656"/>
        <c:crosses val="autoZero"/>
        <c:auto val="1"/>
        <c:lblAlgn val="ctr"/>
        <c:lblOffset val="100"/>
        <c:noMultiLvlLbl val="0"/>
      </c:catAx>
      <c:valAx>
        <c:axId val="2120019656"/>
        <c:scaling>
          <c:orientation val="minMax"/>
          <c:max val="1.0"/>
        </c:scaling>
        <c:delete val="1"/>
        <c:axPos val="l"/>
        <c:numFmt formatCode="0%" sourceLinked="1"/>
        <c:majorTickMark val="none"/>
        <c:minorTickMark val="none"/>
        <c:tickLblPos val="nextTo"/>
        <c:crossAx val="2120009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Users that left unnatended changes at model and controller layers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FF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3366FF"/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7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Ad-hoc approach</c:v>
                </c:pt>
                <c:pt idx="1">
                  <c:v>VF approach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 formatCode="0.0%">
                  <c:v>0.9412</c:v>
                </c:pt>
                <c:pt idx="1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36574952"/>
        <c:axId val="2036565032"/>
      </c:barChart>
      <c:catAx>
        <c:axId val="2036574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2036565032"/>
        <c:crosses val="autoZero"/>
        <c:auto val="1"/>
        <c:lblAlgn val="ctr"/>
        <c:lblOffset val="100"/>
        <c:noMultiLvlLbl val="0"/>
      </c:catAx>
      <c:valAx>
        <c:axId val="2036565032"/>
        <c:scaling>
          <c:orientation val="minMax"/>
          <c:max val="1.0"/>
        </c:scaling>
        <c:delete val="1"/>
        <c:axPos val="l"/>
        <c:numFmt formatCode="0.0%" sourceLinked="1"/>
        <c:majorTickMark val="none"/>
        <c:minorTickMark val="none"/>
        <c:tickLblPos val="nextTo"/>
        <c:crossAx val="2036574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err="1" smtClean="0"/>
              <a:t>Average</a:t>
            </a:r>
            <a:r>
              <a:rPr lang="es-ES" baseline="0" dirty="0" smtClean="0"/>
              <a:t> t</a:t>
            </a:r>
            <a:r>
              <a:rPr lang="es-ES" dirty="0" smtClean="0"/>
              <a:t>ime</a:t>
            </a:r>
            <a:endParaRPr lang="es-E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Hours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FF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s-ES" dirty="0" smtClean="0"/>
                      <a:t>5h 12min</a:t>
                    </a:r>
                    <a:endParaRPr lang="es-E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s-ES" dirty="0" smtClean="0"/>
                      <a:t>54 min</a:t>
                    </a:r>
                    <a:endParaRPr lang="es-E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Ad-hoc approach</c:v>
                </c:pt>
                <c:pt idx="1">
                  <c:v>VF approach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5.2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36615304"/>
        <c:axId val="2036612344"/>
      </c:barChart>
      <c:catAx>
        <c:axId val="2036615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2036612344"/>
        <c:crosses val="autoZero"/>
        <c:auto val="1"/>
        <c:lblAlgn val="ctr"/>
        <c:lblOffset val="100"/>
        <c:noMultiLvlLbl val="0"/>
      </c:catAx>
      <c:valAx>
        <c:axId val="2036612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6615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/>
              <a:t>VF </a:t>
            </a:r>
            <a:r>
              <a:rPr lang="es-ES" dirty="0" err="1"/>
              <a:t>approach</a:t>
            </a:r>
            <a:r>
              <a:rPr lang="es-ES" dirty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… </a:t>
            </a:r>
            <a:r>
              <a:rPr lang="es-ES" dirty="0" err="1" smtClean="0"/>
              <a:t>than</a:t>
            </a:r>
            <a:r>
              <a:rPr lang="es-ES" dirty="0" smtClean="0"/>
              <a:t> Ad-hoc </a:t>
            </a:r>
            <a:r>
              <a:rPr lang="es-ES" dirty="0" err="1" smtClean="0"/>
              <a:t>approach</a:t>
            </a:r>
            <a:r>
              <a:rPr lang="es-ES" dirty="0" smtClean="0"/>
              <a:t> (*)</a:t>
            </a:r>
            <a:endParaRPr lang="es-E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VF approach is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rgbClr val="3366FF"/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Less stable</c:v>
                </c:pt>
                <c:pt idx="1">
                  <c:v>Equally stable</c:v>
                </c:pt>
                <c:pt idx="2">
                  <c:v>More stable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0.143</c:v>
                </c:pt>
                <c:pt idx="1">
                  <c:v>0.286</c:v>
                </c:pt>
                <c:pt idx="2">
                  <c:v>0.571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Average testing cycles required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FF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8000"/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s-ES" sz="1700" dirty="0" smtClean="0"/>
                      <a:t>10 </a:t>
                    </a:r>
                    <a:r>
                      <a:rPr lang="es-ES" sz="1700" dirty="0" err="1" smtClean="0"/>
                      <a:t>or</a:t>
                    </a:r>
                    <a:r>
                      <a:rPr lang="es-ES" sz="1700" dirty="0" smtClean="0"/>
                      <a:t> more</a:t>
                    </a:r>
                    <a:endParaRPr lang="es-E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Ad-hoc approach</c:v>
                </c:pt>
                <c:pt idx="1">
                  <c:v>VF approach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10.0</c:v>
                </c:pt>
                <c:pt idx="1">
                  <c:v>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19926248"/>
        <c:axId val="2118497144"/>
      </c:barChart>
      <c:catAx>
        <c:axId val="2119926248"/>
        <c:scaling>
          <c:orientation val="minMax"/>
        </c:scaling>
        <c:delete val="0"/>
        <c:axPos val="b"/>
        <c:majorTickMark val="none"/>
        <c:minorTickMark val="none"/>
        <c:tickLblPos val="nextTo"/>
        <c:crossAx val="2118497144"/>
        <c:crosses val="autoZero"/>
        <c:auto val="1"/>
        <c:lblAlgn val="ctr"/>
        <c:lblOffset val="100"/>
        <c:noMultiLvlLbl val="0"/>
      </c:catAx>
      <c:valAx>
        <c:axId val="2118497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9926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A3761-6B0B-BF44-BFAE-EB1F94914467}" type="datetime1">
              <a:rPr lang="en-US" smtClean="0"/>
              <a:t>6/8/16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C8967-616C-7F45-8EA5-D0FEC19190E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6862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CBEAD-4FE0-F44F-B3E9-927732B51C9B}" type="datetime1">
              <a:rPr lang="en-US" smtClean="0"/>
              <a:t>6/8/16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914B-C952-014E-A70C-E7D42B0C91A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378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47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94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940" y="268288"/>
            <a:ext cx="8587293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857" y="1318381"/>
            <a:ext cx="5648475" cy="14272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b="1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856" y="4402667"/>
            <a:ext cx="5551715" cy="169333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Volatile Functionality in Action: Methods, Techniques and Assessment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Volatile Functionality in Action: Methods, Techniques and Assessment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36D7E73-FEAF-9D4C-914B-79CD82AA797B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Volatile Functionality in Action: Methods, Techniques and Assessment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36D7E73-FEAF-9D4C-914B-79CD82AA797B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Volatile Functionality in Action: Methods, Techniques and Assessment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36D7E73-FEAF-9D4C-914B-79CD82AA797B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Volatile Functionality in Action: Methods, Techniques and Assessment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36D7E73-FEAF-9D4C-914B-79CD82AA797B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Volatile Functionality in Action: Methods, Techniques and Assessment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r>
              <a:rPr lang="es-ES" smtClean="0"/>
              <a:t>Volatile Functionality in Action: Methods, Techniques and Assessment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36D7E73-FEAF-9D4C-914B-79CD82AA797B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Volatile Functionality in Action: Methods, Techniques and Assessment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CFE4BAC9-6D41-4691-9299-18EF07EF01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Volatile Functionality in Action: Methods, Techniques and Assessment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36D7E73-FEAF-9D4C-914B-79CD82AA797B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Volatile Functionality in Action: Methods, Techniques and Assessment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36D7E73-FEAF-9D4C-914B-79CD82AA797B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Volatile Functionality in Action: Methods, Techniques and Assessment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36D7E73-FEAF-9D4C-914B-79CD82AA797B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425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8288"/>
            <a:ext cx="6508377" cy="1425045"/>
          </a:xfrm>
        </p:spPr>
        <p:txBody>
          <a:bodyPr anchor="ctr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95714"/>
            <a:ext cx="8400827" cy="4130449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Volatile Functionality in Action: Methods, Techniques and Assessment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  <a:prstGeom prst="rect">
            <a:avLst/>
          </a:prstGeo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r>
              <a:rPr lang="es-ES" smtClean="0"/>
              <a:t>Volatile Functionality in Action: Methods, Techniques and Assessment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, objetos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r>
              <a:rPr lang="es-ES" smtClean="0"/>
              <a:t>Volatile Functionality in Action: Methods, Techniques and Assessment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B36D7E73-FEAF-9D4C-914B-79CD82AA797B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r>
              <a:rPr lang="es-ES" smtClean="0"/>
              <a:t>Volatile Functionality in Action: Methods, Techniques and Assessment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36D7E73-FEAF-9D4C-914B-79CD82AA797B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  <a:prstGeom prst="rect">
            <a:avLst/>
          </a:prstGeom>
        </p:spPr>
        <p:txBody>
          <a:bodyPr/>
          <a:lstStyle/>
          <a:p>
            <a:fld id="{B36D7E73-FEAF-9D4C-914B-79CD82AA797B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Volatile Functionality in Action: Methods, Techniques and Assessment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36D7E73-FEAF-9D4C-914B-79CD82AA797B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Volatile Functionality in Action: Methods, Techniques and Assessment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36D7E73-FEAF-9D4C-914B-79CD82AA797B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Volatile Functionality in Action: Methods, Techniques and Assessment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/>
          <a:lstStyle/>
          <a:p>
            <a:fld id="{B36D7E73-FEAF-9D4C-914B-79CD82AA797B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ES" smtClean="0"/>
              <a:t>Volatile Functionality in Action: Methods, Techniques and Assessment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7796138" y="65140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141860" y="6356350"/>
            <a:ext cx="809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AF16DE-A0D5-4438-950F-5B1E159C2C28}" type="slidenum">
              <a:rPr lang="en-US" smtClean="0"/>
              <a:pPr/>
              <a:t>‹Nr.›</a:t>
            </a:fld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  <p:sldLayoutId id="2147484191" r:id="rId14"/>
    <p:sldLayoutId id="2147484192" r:id="rId15"/>
    <p:sldLayoutId id="2147484193" r:id="rId16"/>
    <p:sldLayoutId id="2147484194" r:id="rId17"/>
    <p:sldLayoutId id="2147484195" r:id="rId18"/>
    <p:sldLayoutId id="2147484196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6" Type="http://schemas.openxmlformats.org/officeDocument/2006/relationships/package" Target="../embeddings/Documento_de_Microsoft_Word1.docx"/><Relationship Id="rId7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6" Type="http://schemas.openxmlformats.org/officeDocument/2006/relationships/package" Target="../embeddings/Documento_de_Microsoft_Word2.docx"/><Relationship Id="rId7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1292719" y="22226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1632856" y="5137121"/>
            <a:ext cx="5551715" cy="1117639"/>
          </a:xfrm>
        </p:spPr>
        <p:txBody>
          <a:bodyPr/>
          <a:lstStyle/>
          <a:p>
            <a:r>
              <a:rPr lang="es-ES" b="1" u="sng" dirty="0" smtClean="0"/>
              <a:t>Darian Frajberg, Politecnico di Milano - Italy</a:t>
            </a:r>
          </a:p>
          <a:p>
            <a:r>
              <a:rPr lang="es-ES" dirty="0" smtClean="0"/>
              <a:t>Matías Urbieta, University of La Plata - Argentina</a:t>
            </a:r>
          </a:p>
          <a:p>
            <a:r>
              <a:rPr lang="es-ES" dirty="0" smtClean="0"/>
              <a:t>Gustavo Rossi, University of La Plata - Argentina</a:t>
            </a:r>
          </a:p>
          <a:p>
            <a:r>
              <a:rPr lang="es-ES" dirty="0" smtClean="0"/>
              <a:t>Wieland Schwinger, Johannes Kepler University - Austria</a:t>
            </a:r>
            <a:endParaRPr lang="es-ES" dirty="0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60810" y="2203700"/>
            <a:ext cx="8606786" cy="2831359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b="1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4400" dirty="0" smtClean="0"/>
              <a:t>Volatile Functionality in Action: Methods, Techniques and Assessment </a:t>
            </a:r>
            <a:endParaRPr lang="es-ES" sz="4400" dirty="0"/>
          </a:p>
        </p:txBody>
      </p:sp>
      <p:sp>
        <p:nvSpPr>
          <p:cNvPr id="26" name="Rectángulo 25"/>
          <p:cNvSpPr/>
          <p:nvPr/>
        </p:nvSpPr>
        <p:spPr>
          <a:xfrm>
            <a:off x="8323294" y="6456114"/>
            <a:ext cx="680378" cy="24948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3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752">
        <p:fade/>
      </p:transition>
    </mc:Choice>
    <mc:Fallback xmlns="">
      <p:transition xmlns:p14="http://schemas.microsoft.com/office/powerpoint/2010/main" spd="med" advTm="3175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Business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enhancement</a:t>
            </a:r>
            <a:endParaRPr lang="es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7199" y="19957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Injection</a:t>
            </a:r>
            <a:r>
              <a:rPr lang="es-ES" dirty="0" smtClean="0"/>
              <a:t> of variables and </a:t>
            </a:r>
            <a:r>
              <a:rPr lang="es-ES" dirty="0" err="1" smtClean="0"/>
              <a:t>relationships</a:t>
            </a:r>
            <a:endParaRPr lang="es-ES" dirty="0" smtClean="0"/>
          </a:p>
          <a:p>
            <a:r>
              <a:rPr lang="es-ES" dirty="0" err="1" smtClean="0"/>
              <a:t>Object-Relational</a:t>
            </a:r>
            <a:r>
              <a:rPr lang="es-ES" dirty="0" smtClean="0"/>
              <a:t> </a:t>
            </a:r>
            <a:r>
              <a:rPr lang="es-ES" dirty="0" err="1" smtClean="0"/>
              <a:t>Mapping</a:t>
            </a:r>
            <a:r>
              <a:rPr lang="es-ES" dirty="0"/>
              <a:t> </a:t>
            </a:r>
            <a:r>
              <a:rPr lang="es-ES" dirty="0" smtClean="0"/>
              <a:t>(ORM of variables and </a:t>
            </a:r>
            <a:r>
              <a:rPr lang="es-ES" dirty="0" err="1" smtClean="0"/>
              <a:t>relationships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Injection</a:t>
            </a:r>
            <a:r>
              <a:rPr lang="es-ES" dirty="0" smtClean="0"/>
              <a:t> of </a:t>
            </a:r>
            <a:r>
              <a:rPr lang="es-ES" dirty="0" err="1" smtClean="0"/>
              <a:t>methods</a:t>
            </a:r>
            <a:endParaRPr lang="es-ES" dirty="0" smtClean="0"/>
          </a:p>
          <a:p>
            <a:r>
              <a:rPr lang="es-ES" dirty="0" err="1" smtClean="0"/>
              <a:t>Modification</a:t>
            </a:r>
            <a:r>
              <a:rPr lang="es-ES" dirty="0" smtClean="0"/>
              <a:t> of </a:t>
            </a:r>
            <a:r>
              <a:rPr lang="es-ES" dirty="0" err="1" smtClean="0"/>
              <a:t>methods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14" y="3990586"/>
            <a:ext cx="2299986" cy="26801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860" y="3990585"/>
            <a:ext cx="3706589" cy="26041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800" y="4809571"/>
            <a:ext cx="1653708" cy="969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33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737">
        <p:fade/>
      </p:transition>
    </mc:Choice>
    <mc:Fallback xmlns="">
      <p:transition xmlns:p14="http://schemas.microsoft.com/office/powerpoint/2010/main" spd="med" advTm="3873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Navigation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enhancement</a:t>
            </a:r>
            <a:endParaRPr lang="es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7199" y="19957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Injection</a:t>
            </a:r>
            <a:r>
              <a:rPr lang="es-ES" dirty="0" smtClean="0"/>
              <a:t> of </a:t>
            </a:r>
            <a:r>
              <a:rPr lang="es-ES" dirty="0" err="1" smtClean="0"/>
              <a:t>dependencies</a:t>
            </a:r>
            <a:endParaRPr lang="es-ES" dirty="0" smtClean="0"/>
          </a:p>
          <a:p>
            <a:r>
              <a:rPr lang="es-ES" dirty="0" err="1" smtClean="0"/>
              <a:t>Injection</a:t>
            </a:r>
            <a:r>
              <a:rPr lang="es-ES" dirty="0" smtClean="0"/>
              <a:t> of </a:t>
            </a:r>
            <a:r>
              <a:rPr lang="es-ES" dirty="0" err="1" smtClean="0"/>
              <a:t>methods</a:t>
            </a:r>
            <a:endParaRPr lang="es-ES" dirty="0" smtClean="0"/>
          </a:p>
          <a:p>
            <a:r>
              <a:rPr lang="es-ES" dirty="0" err="1" smtClean="0"/>
              <a:t>Modification</a:t>
            </a:r>
            <a:r>
              <a:rPr lang="es-ES" dirty="0" smtClean="0"/>
              <a:t> of </a:t>
            </a:r>
            <a:r>
              <a:rPr lang="es-ES" dirty="0" err="1" smtClean="0"/>
              <a:t>methods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168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142">
        <p:fade/>
      </p:transition>
    </mc:Choice>
    <mc:Fallback xmlns="">
      <p:transition xmlns:p14="http://schemas.microsoft.com/office/powerpoint/2010/main" spd="med" advTm="3614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Business &amp; </a:t>
            </a:r>
            <a:r>
              <a:rPr lang="es-ES" dirty="0" err="1"/>
              <a:t>Navigation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 smtClean="0"/>
              <a:t>enhancement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651185"/>
              </p:ext>
            </p:extLst>
          </p:nvPr>
        </p:nvGraphicFramePr>
        <p:xfrm>
          <a:off x="457199" y="3209277"/>
          <a:ext cx="8240304" cy="236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768"/>
                <a:gridCol w="2746768"/>
                <a:gridCol w="2746768"/>
              </a:tblGrid>
              <a:tr h="68911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rial"/>
                          <a:cs typeface="Arial"/>
                        </a:rPr>
                        <a:t>Strategy</a:t>
                      </a:r>
                      <a:endParaRPr lang="es-E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rial"/>
                          <a:cs typeface="Arial"/>
                        </a:rPr>
                        <a:t>Applicability</a:t>
                      </a:r>
                      <a:r>
                        <a:rPr lang="es-E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dirty="0" err="1" smtClean="0">
                          <a:latin typeface="Arial"/>
                          <a:cs typeface="Arial"/>
                        </a:rPr>
                        <a:t>conditions</a:t>
                      </a:r>
                      <a:endParaRPr lang="es-E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rial"/>
                          <a:cs typeface="Arial"/>
                        </a:rPr>
                        <a:t>Implementation</a:t>
                      </a:r>
                      <a:r>
                        <a:rPr lang="es-E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dirty="0" err="1" smtClean="0">
                          <a:latin typeface="Arial"/>
                          <a:cs typeface="Arial"/>
                        </a:rPr>
                        <a:t>example</a:t>
                      </a:r>
                      <a:endParaRPr lang="es-E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891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Aspect-Oriented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Programming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(AOP)</a:t>
                      </a:r>
                      <a:endParaRPr lang="es-ES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Methods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interception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endParaRPr lang="es-ES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AspectJ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PHANtom</a:t>
                      </a:r>
                      <a:endParaRPr lang="es-ES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844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Regex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modifications</a:t>
                      </a:r>
                      <a:endParaRPr lang="es-ES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Interpreted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code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execution</a:t>
                      </a:r>
                      <a:endParaRPr lang="es-ES" dirty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Pharo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native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support</a:t>
                      </a:r>
                      <a:endParaRPr lang="es-ES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Marcador de contenido 2"/>
          <p:cNvSpPr txBox="1">
            <a:spLocks/>
          </p:cNvSpPr>
          <p:nvPr/>
        </p:nvSpPr>
        <p:spPr>
          <a:xfrm>
            <a:off x="457199" y="19957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09599" y="21481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Alternatives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80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991">
        <p:fade/>
      </p:transition>
    </mc:Choice>
    <mc:Fallback xmlns="">
      <p:transition xmlns:p14="http://schemas.microsoft.com/office/powerpoint/2010/main" spd="med" advTm="6099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" b="32525"/>
          <a:stretch/>
        </p:blipFill>
        <p:spPr>
          <a:xfrm>
            <a:off x="582911" y="2475437"/>
            <a:ext cx="6017175" cy="266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CuadroTexto 30"/>
          <p:cNvSpPr txBox="1"/>
          <p:nvPr/>
        </p:nvSpPr>
        <p:spPr>
          <a:xfrm>
            <a:off x="6377731" y="2441765"/>
            <a:ext cx="2620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/>
                </a:solidFill>
                <a:latin typeface="Arial"/>
                <a:cs typeface="Arial"/>
              </a:rPr>
              <a:t>SALE VF ACTIVATED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 smtClean="0"/>
              <a:t>enhancement</a:t>
            </a:r>
            <a:endParaRPr lang="es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7199" y="19957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Visualization</a:t>
            </a:r>
            <a:r>
              <a:rPr lang="es-ES" dirty="0" smtClean="0"/>
              <a:t> of </a:t>
            </a:r>
            <a:r>
              <a:rPr lang="es-ES" dirty="0" err="1" smtClean="0"/>
              <a:t>modifications</a:t>
            </a:r>
            <a:r>
              <a:rPr lang="es-ES" dirty="0" smtClean="0"/>
              <a:t> </a:t>
            </a:r>
            <a:r>
              <a:rPr lang="es-ES" dirty="0" err="1" smtClean="0"/>
              <a:t>dependent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VF’s</a:t>
            </a:r>
            <a:r>
              <a:rPr lang="es-ES" dirty="0" smtClean="0"/>
              <a:t> </a:t>
            </a:r>
            <a:r>
              <a:rPr lang="es-ES" dirty="0" err="1" smtClean="0"/>
              <a:t>state</a:t>
            </a:r>
            <a:endParaRPr lang="es-ES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742297"/>
              </p:ext>
            </p:extLst>
          </p:nvPr>
        </p:nvGraphicFramePr>
        <p:xfrm>
          <a:off x="2125433" y="5327116"/>
          <a:ext cx="53975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Documento" r:id="rId6" imgW="5397500" imgH="1308100" progId="Word.Document.12">
                  <p:embed/>
                </p:oleObj>
              </mc:Choice>
              <mc:Fallback>
                <p:oleObj name="Documento" r:id="rId6" imgW="5397500" imgH="1308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5433" y="5327116"/>
                        <a:ext cx="5397500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ángulo 11"/>
          <p:cNvSpPr/>
          <p:nvPr/>
        </p:nvSpPr>
        <p:spPr>
          <a:xfrm>
            <a:off x="2677183" y="2941916"/>
            <a:ext cx="3362471" cy="356318"/>
          </a:xfrm>
          <a:prstGeom prst="rect">
            <a:avLst/>
          </a:prstGeom>
          <a:noFill/>
          <a:ln w="38100" cmpd="sng">
            <a:solidFill>
              <a:srgbClr val="99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961546" y="5324198"/>
            <a:ext cx="4827345" cy="1400181"/>
          </a:xfrm>
          <a:prstGeom prst="rect">
            <a:avLst/>
          </a:prstGeom>
          <a:noFill/>
          <a:ln w="3810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76200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15" name="Conector angular 14"/>
          <p:cNvCxnSpPr/>
          <p:nvPr/>
        </p:nvCxnSpPr>
        <p:spPr>
          <a:xfrm>
            <a:off x="6112750" y="3105445"/>
            <a:ext cx="749237" cy="2918844"/>
          </a:xfrm>
          <a:prstGeom prst="bentConnector3">
            <a:avLst>
              <a:gd name="adj1" fmla="val 221976"/>
            </a:avLst>
          </a:prstGeom>
          <a:ln w="38100" cmpd="sng">
            <a:solidFill>
              <a:srgbClr val="99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8103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456">
        <p:fade/>
      </p:transition>
    </mc:Choice>
    <mc:Fallback xmlns="">
      <p:transition xmlns:p14="http://schemas.microsoft.com/office/powerpoint/2010/main" spd="med" advTm="2545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t="-1" b="29164"/>
          <a:stretch/>
        </p:blipFill>
        <p:spPr>
          <a:xfrm>
            <a:off x="582911" y="2475437"/>
            <a:ext cx="6017174" cy="266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CuadroTexto 31"/>
          <p:cNvSpPr txBox="1"/>
          <p:nvPr/>
        </p:nvSpPr>
        <p:spPr>
          <a:xfrm>
            <a:off x="6523923" y="2444106"/>
            <a:ext cx="2620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990000"/>
                </a:solidFill>
                <a:latin typeface="Arial"/>
                <a:cs typeface="Arial"/>
              </a:rPr>
              <a:t>SALE VF DEACTIVATED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 smtClean="0"/>
              <a:t>enhancement</a:t>
            </a:r>
            <a:endParaRPr lang="es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7199" y="19957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Visualization</a:t>
            </a:r>
            <a:r>
              <a:rPr lang="es-ES" dirty="0" smtClean="0"/>
              <a:t> of </a:t>
            </a:r>
            <a:r>
              <a:rPr lang="es-ES" dirty="0" err="1" smtClean="0"/>
              <a:t>modifications</a:t>
            </a:r>
            <a:r>
              <a:rPr lang="es-ES" dirty="0" smtClean="0"/>
              <a:t> </a:t>
            </a:r>
            <a:r>
              <a:rPr lang="es-ES" dirty="0" err="1" smtClean="0"/>
              <a:t>dependent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VF’s</a:t>
            </a:r>
            <a:r>
              <a:rPr lang="es-ES" dirty="0" smtClean="0"/>
              <a:t> </a:t>
            </a:r>
            <a:r>
              <a:rPr lang="es-ES" dirty="0" err="1" smtClean="0"/>
              <a:t>state</a:t>
            </a:r>
            <a:endParaRPr lang="es-ES" dirty="0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228866"/>
              </p:ext>
            </p:extLst>
          </p:nvPr>
        </p:nvGraphicFramePr>
        <p:xfrm>
          <a:off x="2126669" y="5327004"/>
          <a:ext cx="5397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Documento" r:id="rId6" imgW="5397500" imgH="749300" progId="Word.Document.12">
                  <p:embed/>
                </p:oleObj>
              </mc:Choice>
              <mc:Fallback>
                <p:oleObj name="Documento" r:id="rId6" imgW="5397500" imgH="74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6669" y="5327004"/>
                        <a:ext cx="53975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ángulo 26"/>
          <p:cNvSpPr/>
          <p:nvPr/>
        </p:nvSpPr>
        <p:spPr>
          <a:xfrm>
            <a:off x="2693163" y="2744214"/>
            <a:ext cx="3362471" cy="88065"/>
          </a:xfrm>
          <a:prstGeom prst="rect">
            <a:avLst/>
          </a:prstGeom>
          <a:noFill/>
          <a:ln w="38100" cmpd="sng">
            <a:solidFill>
              <a:srgbClr val="99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76200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28" name="Conector angular 27"/>
          <p:cNvCxnSpPr/>
          <p:nvPr/>
        </p:nvCxnSpPr>
        <p:spPr>
          <a:xfrm>
            <a:off x="6112750" y="2786599"/>
            <a:ext cx="749237" cy="2880000"/>
          </a:xfrm>
          <a:prstGeom prst="bentConnector3">
            <a:avLst>
              <a:gd name="adj1" fmla="val 221976"/>
            </a:avLst>
          </a:prstGeom>
          <a:ln w="38100" cmpd="sng">
            <a:solidFill>
              <a:srgbClr val="99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1961547" y="5337730"/>
            <a:ext cx="4827344" cy="788433"/>
          </a:xfrm>
          <a:prstGeom prst="rect">
            <a:avLst/>
          </a:prstGeom>
          <a:noFill/>
          <a:ln w="3810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76200" cmpd="sng">
                <a:solidFill>
                  <a:schemeClr val="tx1"/>
                </a:solidFill>
              </a:ln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021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64">
        <p:fade/>
      </p:transition>
    </mc:Choice>
    <mc:Fallback xmlns="">
      <p:transition xmlns:p14="http://schemas.microsoft.com/office/powerpoint/2010/main" spd="med" advTm="1006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 smtClean="0"/>
              <a:t>enhancement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736608"/>
              </p:ext>
            </p:extLst>
          </p:nvPr>
        </p:nvGraphicFramePr>
        <p:xfrm>
          <a:off x="457199" y="2971137"/>
          <a:ext cx="8240304" cy="3347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768"/>
                <a:gridCol w="2746768"/>
                <a:gridCol w="2746768"/>
              </a:tblGrid>
              <a:tr h="68911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rial"/>
                          <a:cs typeface="Arial"/>
                        </a:rPr>
                        <a:t>Strategy</a:t>
                      </a:r>
                      <a:endParaRPr lang="es-E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rial"/>
                          <a:cs typeface="Arial"/>
                        </a:rPr>
                        <a:t>Applicability</a:t>
                      </a:r>
                      <a:r>
                        <a:rPr lang="es-E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dirty="0" err="1" smtClean="0">
                          <a:latin typeface="Arial"/>
                          <a:cs typeface="Arial"/>
                        </a:rPr>
                        <a:t>conditions</a:t>
                      </a:r>
                      <a:endParaRPr lang="es-E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rial"/>
                          <a:cs typeface="Arial"/>
                        </a:rPr>
                        <a:t>Implementation</a:t>
                      </a:r>
                      <a:r>
                        <a:rPr lang="es-E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dirty="0" err="1" smtClean="0">
                          <a:latin typeface="Arial"/>
                          <a:cs typeface="Arial"/>
                        </a:rPr>
                        <a:t>example</a:t>
                      </a:r>
                      <a:endParaRPr lang="es-E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891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Documents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transformation</a:t>
                      </a:r>
                      <a:endParaRPr lang="es-ES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Document-based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UI</a:t>
                      </a:r>
                      <a:endParaRPr lang="es-ES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XSLT</a:t>
                      </a:r>
                      <a:endParaRPr lang="es-ES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844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Aspect-Oriented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Programming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(AOP)</a:t>
                      </a:r>
                      <a:endParaRPr lang="es-ES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Methods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interception</a:t>
                      </a:r>
                      <a:endParaRPr lang="es-ES" dirty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AspectJ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PHANtom</a:t>
                      </a:r>
                      <a:endParaRPr lang="es-ES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84443"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Regex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modifications</a:t>
                      </a:r>
                      <a:endParaRPr lang="es-ES" dirty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Interpreted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code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execution</a:t>
                      </a:r>
                      <a:endParaRPr lang="es-ES" dirty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Pharo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native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support</a:t>
                      </a:r>
                      <a:endParaRPr lang="es-ES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Marcador de contenido 2"/>
          <p:cNvSpPr txBox="1">
            <a:spLocks/>
          </p:cNvSpPr>
          <p:nvPr/>
        </p:nvSpPr>
        <p:spPr>
          <a:xfrm>
            <a:off x="457199" y="19957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err="1" smtClean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09599" y="21481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Alternatives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106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2899">
        <p:fade/>
      </p:transition>
    </mc:Choice>
    <mc:Fallback xmlns="">
      <p:transition xmlns:p14="http://schemas.microsoft.com/office/powerpoint/2010/main" spd="med" advTm="8289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Lifespan</a:t>
            </a:r>
            <a:r>
              <a:rPr lang="es-ES" dirty="0"/>
              <a:t> </a:t>
            </a:r>
            <a:r>
              <a:rPr lang="es-ES" dirty="0" err="1" smtClean="0"/>
              <a:t>management</a:t>
            </a:r>
            <a:endParaRPr lang="es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7199" y="19957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09599" y="21481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Events</a:t>
            </a:r>
            <a:r>
              <a:rPr lang="es-ES" dirty="0" smtClean="0"/>
              <a:t> </a:t>
            </a:r>
            <a:r>
              <a:rPr lang="es-ES" dirty="0" err="1" smtClean="0"/>
              <a:t>scheduling</a:t>
            </a:r>
            <a:endParaRPr lang="es-ES" dirty="0"/>
          </a:p>
          <a:p>
            <a:pPr lvl="1"/>
            <a:r>
              <a:rPr lang="es-ES" dirty="0" smtClean="0"/>
              <a:t>Temporal </a:t>
            </a:r>
            <a:r>
              <a:rPr lang="es-ES" dirty="0" err="1" smtClean="0"/>
              <a:t>events</a:t>
            </a:r>
            <a:endParaRPr lang="es-ES" dirty="0"/>
          </a:p>
          <a:p>
            <a:pPr lvl="1"/>
            <a:r>
              <a:rPr lang="es-ES" dirty="0" smtClean="0"/>
              <a:t>Business </a:t>
            </a:r>
            <a:r>
              <a:rPr lang="es-ES" dirty="0" err="1" smtClean="0"/>
              <a:t>events</a:t>
            </a:r>
            <a:endParaRPr lang="es-ES" dirty="0"/>
          </a:p>
          <a:p>
            <a:pPr lvl="1"/>
            <a:r>
              <a:rPr lang="es-ES" dirty="0" smtClean="0"/>
              <a:t>Temporal </a:t>
            </a:r>
            <a:r>
              <a:rPr lang="es-ES" dirty="0" err="1" smtClean="0"/>
              <a:t>business</a:t>
            </a:r>
            <a:r>
              <a:rPr lang="es-ES" dirty="0" smtClean="0"/>
              <a:t> </a:t>
            </a:r>
            <a:r>
              <a:rPr lang="es-ES" dirty="0" err="1" smtClean="0"/>
              <a:t>events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134" y="1810259"/>
            <a:ext cx="1418921" cy="1418921"/>
          </a:xfrm>
          <a:prstGeom prst="rect">
            <a:avLst/>
          </a:prstGeom>
        </p:spPr>
      </p:pic>
      <p:pic>
        <p:nvPicPr>
          <p:cNvPr id="15" name="Imagen 14" descr="VF approach - Core Application (3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42" y="3957738"/>
            <a:ext cx="1593679" cy="2812375"/>
          </a:xfrm>
          <a:prstGeom prst="rect">
            <a:avLst/>
          </a:prstGeom>
        </p:spPr>
      </p:pic>
      <p:pic>
        <p:nvPicPr>
          <p:cNvPr id="16" name="Imagen 15" descr="VF approach - Core Application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17" y="3957738"/>
            <a:ext cx="1593679" cy="2812375"/>
          </a:xfrm>
          <a:prstGeom prst="rect">
            <a:avLst/>
          </a:prstGeom>
        </p:spPr>
      </p:pic>
      <p:pic>
        <p:nvPicPr>
          <p:cNvPr id="17" name="Imagen 16" descr="VF approach - Core Application (2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80" y="3957738"/>
            <a:ext cx="1593679" cy="281237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992195" y="2140041"/>
            <a:ext cx="212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latin typeface="Arial"/>
                <a:cs typeface="Arial"/>
              </a:rPr>
              <a:t>Event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err="1" smtClean="0">
                <a:latin typeface="Arial"/>
                <a:cs typeface="Arial"/>
              </a:rPr>
              <a:t>scheduler</a:t>
            </a:r>
            <a:endParaRPr lang="es-ES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162">
        <p:fade/>
      </p:transition>
    </mc:Choice>
    <mc:Fallback xmlns="">
      <p:transition xmlns:p14="http://schemas.microsoft.com/office/powerpoint/2010/main" spd="med" advTm="1716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Lifespan</a:t>
            </a:r>
            <a:r>
              <a:rPr lang="es-ES" dirty="0"/>
              <a:t> </a:t>
            </a:r>
            <a:r>
              <a:rPr lang="es-ES" dirty="0" err="1" smtClean="0"/>
              <a:t>management</a:t>
            </a:r>
            <a:endParaRPr lang="es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7199" y="19957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09599" y="21481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Events</a:t>
            </a:r>
            <a:r>
              <a:rPr lang="es-ES" dirty="0" smtClean="0"/>
              <a:t> </a:t>
            </a:r>
            <a:r>
              <a:rPr lang="es-ES" dirty="0" err="1" smtClean="0"/>
              <a:t>scheduling</a:t>
            </a:r>
            <a:endParaRPr lang="es-ES" dirty="0"/>
          </a:p>
          <a:p>
            <a:pPr lvl="1"/>
            <a:r>
              <a:rPr lang="es-ES" dirty="0" smtClean="0"/>
              <a:t>Temporal </a:t>
            </a:r>
            <a:r>
              <a:rPr lang="es-ES" dirty="0" err="1" smtClean="0"/>
              <a:t>events</a:t>
            </a:r>
            <a:endParaRPr lang="es-ES" dirty="0"/>
          </a:p>
          <a:p>
            <a:pPr lvl="1"/>
            <a:r>
              <a:rPr lang="es-ES" dirty="0" smtClean="0"/>
              <a:t>Business </a:t>
            </a:r>
            <a:r>
              <a:rPr lang="es-ES" dirty="0" err="1" smtClean="0"/>
              <a:t>events</a:t>
            </a:r>
            <a:endParaRPr lang="es-ES" dirty="0"/>
          </a:p>
          <a:p>
            <a:pPr lvl="1"/>
            <a:r>
              <a:rPr lang="es-ES" dirty="0" smtClean="0"/>
              <a:t>Temporal </a:t>
            </a:r>
            <a:r>
              <a:rPr lang="es-ES" dirty="0" err="1" smtClean="0"/>
              <a:t>business</a:t>
            </a:r>
            <a:r>
              <a:rPr lang="es-ES" dirty="0" smtClean="0"/>
              <a:t> </a:t>
            </a:r>
            <a:r>
              <a:rPr lang="es-ES" dirty="0" err="1" smtClean="0"/>
              <a:t>events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134" y="1810259"/>
            <a:ext cx="1418921" cy="1418921"/>
          </a:xfrm>
          <a:prstGeom prst="rect">
            <a:avLst/>
          </a:prstGeom>
        </p:spPr>
      </p:pic>
      <p:pic>
        <p:nvPicPr>
          <p:cNvPr id="15" name="Imagen 14" descr="VF approach - Core Application (3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42" y="3957738"/>
            <a:ext cx="1593679" cy="2812375"/>
          </a:xfrm>
          <a:prstGeom prst="rect">
            <a:avLst/>
          </a:prstGeom>
        </p:spPr>
      </p:pic>
      <p:pic>
        <p:nvPicPr>
          <p:cNvPr id="16" name="Imagen 15" descr="VF approach - Core Application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17" y="3957738"/>
            <a:ext cx="1593679" cy="2812375"/>
          </a:xfrm>
          <a:prstGeom prst="rect">
            <a:avLst/>
          </a:prstGeom>
        </p:spPr>
      </p:pic>
      <p:pic>
        <p:nvPicPr>
          <p:cNvPr id="17" name="Imagen 16" descr="VF approach - Core Application (2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80" y="3957738"/>
            <a:ext cx="1593679" cy="2812375"/>
          </a:xfrm>
          <a:prstGeom prst="rect">
            <a:avLst/>
          </a:prstGeom>
        </p:spPr>
      </p:pic>
      <p:sp>
        <p:nvSpPr>
          <p:cNvPr id="18" name="Flecha abajo 17"/>
          <p:cNvSpPr/>
          <p:nvPr/>
        </p:nvSpPr>
        <p:spPr>
          <a:xfrm rot="2636866">
            <a:off x="4353873" y="3047878"/>
            <a:ext cx="442245" cy="841746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4450467" y="3156095"/>
            <a:ext cx="274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latin typeface="Arial"/>
                <a:cs typeface="Arial"/>
              </a:rPr>
              <a:t>Activate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err="1" smtClean="0">
                <a:latin typeface="Arial"/>
                <a:cs typeface="Arial"/>
              </a:rPr>
              <a:t>on</a:t>
            </a:r>
            <a:r>
              <a:rPr lang="es-ES" b="1" dirty="0" smtClean="0">
                <a:latin typeface="Arial"/>
                <a:cs typeface="Arial"/>
              </a:rPr>
              <a:t> </a:t>
            </a:r>
          </a:p>
          <a:p>
            <a:pPr algn="ctr"/>
            <a:r>
              <a:rPr lang="es-ES" b="1" dirty="0" smtClean="0">
                <a:latin typeface="Arial"/>
                <a:cs typeface="Arial"/>
              </a:rPr>
              <a:t>10/06/2016 12:00 AM</a:t>
            </a:r>
            <a:endParaRPr lang="es-ES" b="1" dirty="0">
              <a:latin typeface="Arial"/>
              <a:cs typeface="Ari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992195" y="2140041"/>
            <a:ext cx="212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latin typeface="Arial"/>
                <a:cs typeface="Arial"/>
              </a:rPr>
              <a:t>Event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err="1" smtClean="0">
                <a:latin typeface="Arial"/>
                <a:cs typeface="Arial"/>
              </a:rPr>
              <a:t>scheduler</a:t>
            </a:r>
            <a:endParaRPr lang="es-ES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90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469"/>
    </mc:Choice>
    <mc:Fallback xmlns="">
      <p:transition xmlns:p14="http://schemas.microsoft.com/office/powerpoint/2010/main" advTm="846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Lifespan</a:t>
            </a:r>
            <a:r>
              <a:rPr lang="es-ES" dirty="0"/>
              <a:t> </a:t>
            </a:r>
            <a:r>
              <a:rPr lang="es-ES" dirty="0" err="1" smtClean="0"/>
              <a:t>management</a:t>
            </a:r>
            <a:endParaRPr lang="es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7199" y="19957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09599" y="21481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Events</a:t>
            </a:r>
            <a:r>
              <a:rPr lang="es-ES" dirty="0" smtClean="0"/>
              <a:t> </a:t>
            </a:r>
            <a:r>
              <a:rPr lang="es-ES" dirty="0" err="1" smtClean="0"/>
              <a:t>scheduling</a:t>
            </a:r>
            <a:endParaRPr lang="es-ES" dirty="0"/>
          </a:p>
          <a:p>
            <a:pPr lvl="1"/>
            <a:r>
              <a:rPr lang="es-ES" dirty="0" smtClean="0"/>
              <a:t>Temporal </a:t>
            </a:r>
            <a:r>
              <a:rPr lang="es-ES" dirty="0" err="1" smtClean="0"/>
              <a:t>events</a:t>
            </a:r>
            <a:endParaRPr lang="es-ES" dirty="0"/>
          </a:p>
          <a:p>
            <a:pPr lvl="1"/>
            <a:r>
              <a:rPr lang="es-ES" dirty="0" smtClean="0"/>
              <a:t>Business </a:t>
            </a:r>
            <a:r>
              <a:rPr lang="es-ES" dirty="0" err="1" smtClean="0"/>
              <a:t>events</a:t>
            </a:r>
            <a:endParaRPr lang="es-ES" dirty="0"/>
          </a:p>
          <a:p>
            <a:pPr lvl="1"/>
            <a:r>
              <a:rPr lang="es-ES" dirty="0" smtClean="0"/>
              <a:t>Temporal </a:t>
            </a:r>
            <a:r>
              <a:rPr lang="es-ES" dirty="0" err="1" smtClean="0"/>
              <a:t>business</a:t>
            </a:r>
            <a:r>
              <a:rPr lang="es-ES" dirty="0" smtClean="0"/>
              <a:t> </a:t>
            </a:r>
            <a:r>
              <a:rPr lang="es-ES" dirty="0" err="1" smtClean="0"/>
              <a:t>events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134" y="1810259"/>
            <a:ext cx="1418921" cy="1418921"/>
          </a:xfrm>
          <a:prstGeom prst="rect">
            <a:avLst/>
          </a:prstGeom>
        </p:spPr>
      </p:pic>
      <p:pic>
        <p:nvPicPr>
          <p:cNvPr id="15" name="Imagen 14" descr="VF approach - Core Application (3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42" y="3957738"/>
            <a:ext cx="1593679" cy="2812375"/>
          </a:xfrm>
          <a:prstGeom prst="rect">
            <a:avLst/>
          </a:prstGeom>
        </p:spPr>
      </p:pic>
      <p:pic>
        <p:nvPicPr>
          <p:cNvPr id="16" name="Imagen 15" descr="VF approach - Core Application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17" y="3957738"/>
            <a:ext cx="1593679" cy="2812375"/>
          </a:xfrm>
          <a:prstGeom prst="rect">
            <a:avLst/>
          </a:prstGeom>
        </p:spPr>
      </p:pic>
      <p:pic>
        <p:nvPicPr>
          <p:cNvPr id="17" name="Imagen 16" descr="VF approach - Core Application (2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80" y="3957738"/>
            <a:ext cx="1593679" cy="281237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992195" y="2140041"/>
            <a:ext cx="212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latin typeface="Arial"/>
                <a:cs typeface="Arial"/>
              </a:rPr>
              <a:t>Event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err="1" smtClean="0">
                <a:latin typeface="Arial"/>
                <a:cs typeface="Arial"/>
              </a:rPr>
              <a:t>scheduler</a:t>
            </a:r>
            <a:endParaRPr lang="es-ES" b="1" dirty="0" smtClean="0">
              <a:latin typeface="Arial"/>
              <a:cs typeface="Arial"/>
            </a:endParaRPr>
          </a:p>
        </p:txBody>
      </p:sp>
      <p:sp>
        <p:nvSpPr>
          <p:cNvPr id="21" name="Flecha abajo 20"/>
          <p:cNvSpPr/>
          <p:nvPr/>
        </p:nvSpPr>
        <p:spPr>
          <a:xfrm>
            <a:off x="5276760" y="3125772"/>
            <a:ext cx="442245" cy="841746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5501272" y="3233989"/>
            <a:ext cx="274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latin typeface="Arial"/>
                <a:cs typeface="Arial"/>
              </a:rPr>
              <a:t>Deactivate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err="1" smtClean="0">
                <a:latin typeface="Arial"/>
                <a:cs typeface="Arial"/>
              </a:rPr>
              <a:t>when</a:t>
            </a:r>
            <a:endParaRPr lang="es-ES" b="1" dirty="0" smtClean="0">
              <a:latin typeface="Arial"/>
              <a:cs typeface="Arial"/>
            </a:endParaRPr>
          </a:p>
          <a:p>
            <a:pPr algn="ctr"/>
            <a:r>
              <a:rPr lang="es-ES" b="1" dirty="0" err="1">
                <a:latin typeface="Arial"/>
                <a:cs typeface="Arial"/>
              </a:rPr>
              <a:t>p</a:t>
            </a:r>
            <a:r>
              <a:rPr lang="es-ES" b="1" dirty="0" err="1" smtClean="0">
                <a:latin typeface="Arial"/>
                <a:cs typeface="Arial"/>
              </a:rPr>
              <a:t>roductA.stock</a:t>
            </a:r>
            <a:r>
              <a:rPr lang="es-ES" b="1" dirty="0" smtClean="0">
                <a:latin typeface="Arial"/>
                <a:cs typeface="Arial"/>
              </a:rPr>
              <a:t> = 0</a:t>
            </a:r>
            <a:endParaRPr lang="es-E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2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284"/>
    </mc:Choice>
    <mc:Fallback xmlns="">
      <p:transition xmlns:p14="http://schemas.microsoft.com/office/powerpoint/2010/main" advTm="132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Lifespan</a:t>
            </a:r>
            <a:r>
              <a:rPr lang="es-ES" dirty="0"/>
              <a:t> </a:t>
            </a:r>
            <a:r>
              <a:rPr lang="es-ES" dirty="0" err="1" smtClean="0"/>
              <a:t>management</a:t>
            </a:r>
            <a:endParaRPr lang="es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7199" y="19957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09599" y="21481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Events</a:t>
            </a:r>
            <a:r>
              <a:rPr lang="es-ES" dirty="0" smtClean="0"/>
              <a:t> </a:t>
            </a:r>
            <a:r>
              <a:rPr lang="es-ES" dirty="0" err="1" smtClean="0"/>
              <a:t>scheduling</a:t>
            </a:r>
            <a:endParaRPr lang="es-ES" dirty="0"/>
          </a:p>
          <a:p>
            <a:pPr lvl="1"/>
            <a:r>
              <a:rPr lang="es-ES" dirty="0" smtClean="0"/>
              <a:t>Temporal </a:t>
            </a:r>
            <a:r>
              <a:rPr lang="es-ES" dirty="0" err="1" smtClean="0"/>
              <a:t>events</a:t>
            </a:r>
            <a:endParaRPr lang="es-ES" dirty="0"/>
          </a:p>
          <a:p>
            <a:pPr lvl="1"/>
            <a:r>
              <a:rPr lang="es-ES" dirty="0" smtClean="0"/>
              <a:t>Business </a:t>
            </a:r>
            <a:r>
              <a:rPr lang="es-ES" dirty="0" err="1" smtClean="0"/>
              <a:t>events</a:t>
            </a:r>
            <a:endParaRPr lang="es-ES" dirty="0"/>
          </a:p>
          <a:p>
            <a:pPr lvl="1"/>
            <a:r>
              <a:rPr lang="es-ES" dirty="0" smtClean="0"/>
              <a:t>Temporal </a:t>
            </a:r>
            <a:r>
              <a:rPr lang="es-ES" dirty="0" err="1" smtClean="0"/>
              <a:t>business</a:t>
            </a:r>
            <a:r>
              <a:rPr lang="es-ES" dirty="0" smtClean="0"/>
              <a:t> </a:t>
            </a:r>
            <a:r>
              <a:rPr lang="es-ES" dirty="0" err="1" smtClean="0"/>
              <a:t>events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134" y="1810259"/>
            <a:ext cx="1418921" cy="1418921"/>
          </a:xfrm>
          <a:prstGeom prst="rect">
            <a:avLst/>
          </a:prstGeom>
        </p:spPr>
      </p:pic>
      <p:pic>
        <p:nvPicPr>
          <p:cNvPr id="15" name="Imagen 14" descr="VF approach - Core Application (3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42" y="3957738"/>
            <a:ext cx="1593679" cy="2812375"/>
          </a:xfrm>
          <a:prstGeom prst="rect">
            <a:avLst/>
          </a:prstGeom>
        </p:spPr>
      </p:pic>
      <p:pic>
        <p:nvPicPr>
          <p:cNvPr id="16" name="Imagen 15" descr="VF approach - Core Application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17" y="3957738"/>
            <a:ext cx="1593679" cy="2812375"/>
          </a:xfrm>
          <a:prstGeom prst="rect">
            <a:avLst/>
          </a:prstGeom>
        </p:spPr>
      </p:pic>
      <p:pic>
        <p:nvPicPr>
          <p:cNvPr id="17" name="Imagen 16" descr="VF approach - Core Application (2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80" y="3957738"/>
            <a:ext cx="1593679" cy="281237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992195" y="2140041"/>
            <a:ext cx="212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latin typeface="Arial"/>
                <a:cs typeface="Arial"/>
              </a:rPr>
              <a:t>Event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err="1" smtClean="0">
                <a:latin typeface="Arial"/>
                <a:cs typeface="Arial"/>
              </a:rPr>
              <a:t>scheduler</a:t>
            </a:r>
            <a:endParaRPr lang="es-ES" b="1" dirty="0" smtClean="0">
              <a:latin typeface="Arial"/>
              <a:cs typeface="Arial"/>
            </a:endParaRPr>
          </a:p>
        </p:txBody>
      </p:sp>
      <p:sp>
        <p:nvSpPr>
          <p:cNvPr id="23" name="Flecha abajo 22"/>
          <p:cNvSpPr/>
          <p:nvPr/>
        </p:nvSpPr>
        <p:spPr>
          <a:xfrm rot="19325719">
            <a:off x="6204109" y="3084698"/>
            <a:ext cx="442245" cy="841746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6557470" y="2791465"/>
            <a:ext cx="2744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latin typeface="Arial"/>
                <a:cs typeface="Arial"/>
              </a:rPr>
              <a:t>Activate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err="1" smtClean="0">
                <a:latin typeface="Arial"/>
                <a:cs typeface="Arial"/>
              </a:rPr>
              <a:t>on</a:t>
            </a:r>
            <a:endParaRPr lang="es-ES" b="1" dirty="0" smtClean="0">
              <a:latin typeface="Arial"/>
              <a:cs typeface="Arial"/>
            </a:endParaRPr>
          </a:p>
          <a:p>
            <a:pPr algn="ctr"/>
            <a:r>
              <a:rPr lang="es-ES" b="1" dirty="0">
                <a:latin typeface="Arial"/>
                <a:cs typeface="Arial"/>
              </a:rPr>
              <a:t>10/06/2016 12:00 </a:t>
            </a:r>
            <a:r>
              <a:rPr lang="es-ES" b="1" dirty="0" smtClean="0">
                <a:latin typeface="Arial"/>
                <a:cs typeface="Arial"/>
              </a:rPr>
              <a:t>AM</a:t>
            </a:r>
          </a:p>
          <a:p>
            <a:pPr algn="ctr"/>
            <a:r>
              <a:rPr lang="es-ES" b="1" dirty="0" err="1" smtClean="0">
                <a:latin typeface="Arial"/>
                <a:cs typeface="Arial"/>
              </a:rPr>
              <a:t>when</a:t>
            </a:r>
            <a:endParaRPr lang="es-ES" b="1" dirty="0" smtClean="0">
              <a:latin typeface="Arial"/>
              <a:cs typeface="Arial"/>
            </a:endParaRPr>
          </a:p>
          <a:p>
            <a:pPr algn="ctr"/>
            <a:r>
              <a:rPr lang="es-ES" b="1" dirty="0" err="1" smtClean="0">
                <a:latin typeface="Arial"/>
                <a:cs typeface="Arial"/>
              </a:rPr>
              <a:t>productB.stock</a:t>
            </a:r>
            <a:r>
              <a:rPr lang="es-ES" b="1" dirty="0" smtClean="0">
                <a:latin typeface="Arial"/>
                <a:cs typeface="Arial"/>
              </a:rPr>
              <a:t> &lt; 100</a:t>
            </a:r>
            <a:endParaRPr lang="es-E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0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910"/>
    </mc:Choice>
    <mc:Fallback xmlns="">
      <p:transition xmlns:p14="http://schemas.microsoft.com/office/powerpoint/2010/main" advTm="119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Introduction and motivation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086493" y="52165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9" name="2 Marcador de contenido"/>
          <p:cNvSpPr>
            <a:spLocks noGrp="1"/>
          </p:cNvSpPr>
          <p:nvPr>
            <p:ph sz="quarter" idx="1"/>
          </p:nvPr>
        </p:nvSpPr>
        <p:spPr>
          <a:xfrm>
            <a:off x="457199" y="1995714"/>
            <a:ext cx="8400827" cy="4130449"/>
          </a:xfrm>
        </p:spPr>
        <p:txBody>
          <a:bodyPr>
            <a:normAutofit/>
          </a:bodyPr>
          <a:lstStyle/>
          <a:p>
            <a:r>
              <a:rPr lang="es-AR" sz="1800" dirty="0" smtClean="0"/>
              <a:t>Continuous evolution and dynamism of current </a:t>
            </a:r>
            <a:r>
              <a:rPr lang="es-AR" sz="1800" dirty="0"/>
              <a:t>W</a:t>
            </a:r>
            <a:r>
              <a:rPr lang="es-AR" sz="1800" dirty="0" smtClean="0"/>
              <a:t>eb Applications</a:t>
            </a:r>
            <a:endParaRPr lang="es-AR" sz="1800" dirty="0"/>
          </a:p>
          <a:p>
            <a:r>
              <a:rPr lang="es-AR" sz="1800" dirty="0" smtClean="0"/>
              <a:t>Emergence of new requirements after deployment within maintenance stage</a:t>
            </a:r>
            <a:endParaRPr lang="es-AR" sz="1800" dirty="0"/>
          </a:p>
          <a:p>
            <a:r>
              <a:rPr lang="es-AR" sz="1800" dirty="0" smtClean="0"/>
              <a:t>Emergent functionalities</a:t>
            </a:r>
          </a:p>
          <a:p>
            <a:pPr lvl="1"/>
            <a:r>
              <a:rPr lang="es-AR" sz="1600" dirty="0" smtClean="0"/>
              <a:t>Permanent functionalities</a:t>
            </a:r>
          </a:p>
          <a:p>
            <a:pPr lvl="1"/>
            <a:r>
              <a:rPr lang="es-AR" sz="1600" dirty="0" smtClean="0"/>
              <a:t>Volatile functionalities (VFs)</a:t>
            </a:r>
          </a:p>
          <a:p>
            <a:r>
              <a:rPr lang="es-AR" sz="2000" dirty="0" smtClean="0"/>
              <a:t>Impact of incorporation and removal of VFs during maintenance phase</a:t>
            </a:r>
            <a:endParaRPr lang="es-AR" sz="2000" dirty="0"/>
          </a:p>
          <a:p>
            <a:pPr lvl="1"/>
            <a:r>
              <a:rPr lang="es-AR" dirty="0" smtClean="0"/>
              <a:t>Code quality</a:t>
            </a:r>
            <a:endParaRPr lang="es-AR" dirty="0"/>
          </a:p>
          <a:p>
            <a:pPr lvl="1"/>
            <a:r>
              <a:rPr lang="es-AR" dirty="0" smtClean="0"/>
              <a:t>Times</a:t>
            </a:r>
            <a:endParaRPr lang="es-AR" dirty="0"/>
          </a:p>
          <a:p>
            <a:pPr lvl="1"/>
            <a:r>
              <a:rPr lang="es-AR" dirty="0" smtClean="0"/>
              <a:t>Costs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591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812">
        <p:fade/>
      </p:transition>
    </mc:Choice>
    <mc:Fallback xmlns="">
      <p:transition xmlns:p14="http://schemas.microsoft.com/office/powerpoint/2010/main" spd="med" advTm="12381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Lifespan</a:t>
            </a:r>
            <a:r>
              <a:rPr lang="es-ES" dirty="0"/>
              <a:t> </a:t>
            </a:r>
            <a:r>
              <a:rPr lang="es-ES" dirty="0" err="1" smtClean="0"/>
              <a:t>management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312159"/>
              </p:ext>
            </p:extLst>
          </p:nvPr>
        </p:nvGraphicFramePr>
        <p:xfrm>
          <a:off x="457199" y="3424737"/>
          <a:ext cx="8240304" cy="236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768"/>
                <a:gridCol w="2746768"/>
                <a:gridCol w="2746768"/>
              </a:tblGrid>
              <a:tr h="68911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rial"/>
                          <a:cs typeface="Arial"/>
                        </a:rPr>
                        <a:t>Strategy</a:t>
                      </a:r>
                      <a:endParaRPr lang="es-E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rial"/>
                          <a:cs typeface="Arial"/>
                        </a:rPr>
                        <a:t>Applicability</a:t>
                      </a:r>
                      <a:r>
                        <a:rPr lang="es-E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dirty="0" err="1" smtClean="0">
                          <a:latin typeface="Arial"/>
                          <a:cs typeface="Arial"/>
                        </a:rPr>
                        <a:t>conditions</a:t>
                      </a:r>
                      <a:endParaRPr lang="es-E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rial"/>
                          <a:cs typeface="Arial"/>
                        </a:rPr>
                        <a:t>Implementation</a:t>
                      </a:r>
                      <a:r>
                        <a:rPr lang="es-E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dirty="0" err="1" smtClean="0">
                          <a:latin typeface="Arial"/>
                          <a:cs typeface="Arial"/>
                        </a:rPr>
                        <a:t>example</a:t>
                      </a:r>
                      <a:endParaRPr lang="es-E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891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Rules-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engine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based</a:t>
                      </a:r>
                      <a:endParaRPr lang="es-ES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Mature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enterprise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solutions</a:t>
                      </a:r>
                      <a:endParaRPr lang="es-ES" dirty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Drools</a:t>
                      </a:r>
                      <a:endParaRPr lang="es-ES" dirty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84443"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Scheduler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and AOP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based</a:t>
                      </a:r>
                      <a:endParaRPr lang="es-ES" dirty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Restricted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development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kit</a:t>
                      </a:r>
                      <a:endParaRPr lang="es-ES" dirty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Quartz</a:t>
                      </a:r>
                      <a:endParaRPr lang="es-ES" dirty="0" smtClean="0"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Marcador de contenido 2"/>
          <p:cNvSpPr txBox="1">
            <a:spLocks/>
          </p:cNvSpPr>
          <p:nvPr/>
        </p:nvSpPr>
        <p:spPr>
          <a:xfrm>
            <a:off x="457199" y="19957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09599" y="21481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Alternatives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925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305">
        <p:fade/>
      </p:transition>
    </mc:Choice>
    <mc:Fallback xmlns="">
      <p:transition xmlns:p14="http://schemas.microsoft.com/office/powerpoint/2010/main" spd="med" advTm="4330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Smalltalk</a:t>
            </a:r>
            <a:r>
              <a:rPr lang="es-ES" dirty="0" smtClean="0"/>
              <a:t> </a:t>
            </a:r>
            <a:r>
              <a:rPr lang="es-ES" dirty="0" err="1" smtClean="0"/>
              <a:t>prototype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Sushi </a:t>
            </a:r>
            <a:r>
              <a:rPr lang="es-ES" dirty="0" err="1" smtClean="0"/>
              <a:t>store</a:t>
            </a:r>
            <a:r>
              <a:rPr lang="es-ES" dirty="0" smtClean="0"/>
              <a:t> Web </a:t>
            </a:r>
            <a:r>
              <a:rPr lang="es-ES" dirty="0" err="1" smtClean="0"/>
              <a:t>Application</a:t>
            </a:r>
            <a:r>
              <a:rPr lang="es-ES" dirty="0" smtClean="0"/>
              <a:t> </a:t>
            </a:r>
            <a:r>
              <a:rPr lang="es-ES" dirty="0" err="1" smtClean="0"/>
              <a:t>sample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VFs</a:t>
            </a:r>
            <a:r>
              <a:rPr lang="es-ES" dirty="0"/>
              <a:t>:</a:t>
            </a:r>
          </a:p>
          <a:p>
            <a:pPr lvl="1"/>
            <a:r>
              <a:rPr lang="es-ES" dirty="0" err="1" smtClean="0"/>
              <a:t>Discount</a:t>
            </a:r>
            <a:endParaRPr lang="es-ES" dirty="0"/>
          </a:p>
          <a:p>
            <a:pPr lvl="1"/>
            <a:r>
              <a:rPr lang="es-ES" dirty="0" smtClean="0"/>
              <a:t>3x2 </a:t>
            </a:r>
            <a:r>
              <a:rPr lang="es-ES" dirty="0" err="1" smtClean="0"/>
              <a:t>promotion</a:t>
            </a:r>
            <a:endParaRPr lang="es-ES" dirty="0"/>
          </a:p>
          <a:p>
            <a:r>
              <a:rPr lang="es-ES" dirty="0" err="1" smtClean="0"/>
              <a:t>Implementation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/>
              <a:t>Weaving</a:t>
            </a:r>
            <a:r>
              <a:rPr lang="es-ES" dirty="0"/>
              <a:t> </a:t>
            </a:r>
            <a:r>
              <a:rPr lang="es-ES" dirty="0" err="1"/>
              <a:t>approach</a:t>
            </a:r>
            <a:r>
              <a:rPr lang="es-ES" dirty="0" smtClean="0"/>
              <a:t>: </a:t>
            </a:r>
            <a:r>
              <a:rPr lang="es-ES" b="1" dirty="0" err="1" smtClean="0"/>
              <a:t>Dynamic</a:t>
            </a:r>
            <a:r>
              <a:rPr lang="es-ES" b="1" dirty="0" smtClean="0"/>
              <a:t> </a:t>
            </a:r>
            <a:r>
              <a:rPr lang="es-ES" b="1" dirty="0" err="1" smtClean="0"/>
              <a:t>weaving</a:t>
            </a:r>
            <a:r>
              <a:rPr lang="es-ES" b="1" dirty="0" smtClean="0"/>
              <a:t> </a:t>
            </a:r>
            <a:r>
              <a:rPr lang="es-ES" b="1" dirty="0" err="1" smtClean="0"/>
              <a:t>with</a:t>
            </a:r>
            <a:r>
              <a:rPr lang="es-ES" b="1" dirty="0" smtClean="0"/>
              <a:t> </a:t>
            </a:r>
            <a:r>
              <a:rPr lang="es-ES" b="1" dirty="0" err="1" smtClean="0"/>
              <a:t>Reflection</a:t>
            </a:r>
            <a:endParaRPr lang="es-ES" b="1" dirty="0" smtClean="0"/>
          </a:p>
          <a:p>
            <a:pPr lvl="1"/>
            <a:r>
              <a:rPr lang="es-ES" dirty="0"/>
              <a:t>Business &amp; </a:t>
            </a:r>
            <a:r>
              <a:rPr lang="es-ES" dirty="0" err="1"/>
              <a:t>Navigation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enhancement</a:t>
            </a:r>
            <a:r>
              <a:rPr lang="es-ES" dirty="0" smtClean="0"/>
              <a:t>: </a:t>
            </a:r>
            <a:r>
              <a:rPr lang="es-ES" b="1" dirty="0" smtClean="0"/>
              <a:t>AOP </a:t>
            </a:r>
            <a:r>
              <a:rPr lang="es-ES" b="1" dirty="0" err="1" smtClean="0"/>
              <a:t>with</a:t>
            </a:r>
            <a:r>
              <a:rPr lang="es-ES" b="1" dirty="0" smtClean="0"/>
              <a:t> </a:t>
            </a:r>
            <a:r>
              <a:rPr lang="es-ES" b="1" dirty="0" err="1" smtClean="0"/>
              <a:t>PHANtom</a:t>
            </a:r>
            <a:r>
              <a:rPr lang="es-ES" b="1" dirty="0" smtClean="0"/>
              <a:t> &amp; </a:t>
            </a:r>
            <a:r>
              <a:rPr lang="es-ES" b="1" dirty="0" err="1" smtClean="0"/>
              <a:t>Regex</a:t>
            </a:r>
            <a:r>
              <a:rPr lang="es-ES" b="1" dirty="0" smtClean="0"/>
              <a:t> </a:t>
            </a:r>
            <a:r>
              <a:rPr lang="es-ES" b="1" dirty="0" err="1" smtClean="0"/>
              <a:t>modifications</a:t>
            </a:r>
            <a:endParaRPr lang="es-ES" b="1" dirty="0"/>
          </a:p>
          <a:p>
            <a:pPr lvl="1"/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 smtClean="0"/>
              <a:t>enhancement</a:t>
            </a:r>
            <a:r>
              <a:rPr lang="es-ES" dirty="0" smtClean="0"/>
              <a:t>: </a:t>
            </a:r>
            <a:r>
              <a:rPr lang="es-ES" b="1" dirty="0" err="1" smtClean="0"/>
              <a:t>Regex</a:t>
            </a:r>
            <a:r>
              <a:rPr lang="es-ES" b="1" dirty="0" smtClean="0"/>
              <a:t> </a:t>
            </a:r>
            <a:r>
              <a:rPr lang="es-ES" b="1" dirty="0" err="1" smtClean="0"/>
              <a:t>modifications</a:t>
            </a:r>
            <a:endParaRPr lang="es-ES" b="1" dirty="0"/>
          </a:p>
          <a:p>
            <a:pPr lvl="1"/>
            <a:r>
              <a:rPr lang="es-ES" dirty="0" err="1"/>
              <a:t>Lifespan</a:t>
            </a:r>
            <a:r>
              <a:rPr lang="es-ES" dirty="0"/>
              <a:t> </a:t>
            </a:r>
            <a:r>
              <a:rPr lang="es-ES" dirty="0" err="1" smtClean="0"/>
              <a:t>management</a:t>
            </a:r>
            <a:r>
              <a:rPr lang="es-ES" dirty="0" smtClean="0"/>
              <a:t>: </a:t>
            </a:r>
            <a:r>
              <a:rPr lang="es-ES" b="1" dirty="0" err="1" smtClean="0"/>
              <a:t>Scheduler</a:t>
            </a:r>
            <a:r>
              <a:rPr lang="es-ES" b="1" dirty="0" smtClean="0"/>
              <a:t> and AOP </a:t>
            </a:r>
            <a:r>
              <a:rPr lang="es-ES" b="1" dirty="0" err="1" smtClean="0"/>
              <a:t>based</a:t>
            </a:r>
            <a:endParaRPr lang="es-ES" b="1" dirty="0" smtClean="0"/>
          </a:p>
          <a:p>
            <a:pPr lvl="1"/>
            <a:r>
              <a:rPr lang="es-ES" dirty="0" smtClean="0"/>
              <a:t>White box Framework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VFs</a:t>
            </a:r>
            <a:r>
              <a:rPr lang="es-ES" dirty="0" smtClean="0"/>
              <a:t> </a:t>
            </a:r>
            <a:r>
              <a:rPr lang="es-ES" dirty="0" err="1" smtClean="0"/>
              <a:t>management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53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6083">
        <p:fade/>
      </p:transition>
    </mc:Choice>
    <mc:Fallback xmlns="">
      <p:transition xmlns:p14="http://schemas.microsoft.com/office/powerpoint/2010/main" spd="med" advTm="14608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Java </a:t>
            </a:r>
            <a:r>
              <a:rPr lang="es-ES" dirty="0" err="1" smtClean="0"/>
              <a:t>Prototype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Hotel </a:t>
            </a:r>
            <a:r>
              <a:rPr lang="es-ES" dirty="0" err="1" smtClean="0"/>
              <a:t>booking</a:t>
            </a:r>
            <a:r>
              <a:rPr lang="es-ES" dirty="0" smtClean="0"/>
              <a:t> Web </a:t>
            </a:r>
            <a:r>
              <a:rPr lang="es-ES" dirty="0" err="1" smtClean="0"/>
              <a:t>Application</a:t>
            </a:r>
            <a:r>
              <a:rPr lang="es-ES" dirty="0" smtClean="0"/>
              <a:t> </a:t>
            </a:r>
            <a:r>
              <a:rPr lang="es-ES" dirty="0" err="1" smtClean="0"/>
              <a:t>sample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VFs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Long </a:t>
            </a:r>
            <a:r>
              <a:rPr lang="es-ES" dirty="0" err="1" smtClean="0"/>
              <a:t>weekend</a:t>
            </a:r>
            <a:r>
              <a:rPr lang="es-ES" dirty="0" smtClean="0"/>
              <a:t> </a:t>
            </a:r>
            <a:r>
              <a:rPr lang="es-ES" dirty="0" err="1" smtClean="0"/>
              <a:t>promotion</a:t>
            </a:r>
            <a:endParaRPr lang="es-ES" dirty="0" smtClean="0"/>
          </a:p>
          <a:p>
            <a:pPr lvl="1"/>
            <a:r>
              <a:rPr lang="es-ES" dirty="0" err="1" smtClean="0"/>
              <a:t>Notification</a:t>
            </a:r>
            <a:endParaRPr lang="es-ES" dirty="0" smtClean="0"/>
          </a:p>
          <a:p>
            <a:r>
              <a:rPr lang="es-ES" dirty="0" err="1" smtClean="0"/>
              <a:t>Implementation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Weaving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r>
              <a:rPr lang="es-ES" dirty="0" smtClean="0"/>
              <a:t>: </a:t>
            </a:r>
            <a:r>
              <a:rPr lang="es-ES" b="1" dirty="0" err="1" smtClean="0"/>
              <a:t>Static</a:t>
            </a:r>
            <a:r>
              <a:rPr lang="es-ES" b="1" dirty="0" smtClean="0"/>
              <a:t> </a:t>
            </a:r>
            <a:r>
              <a:rPr lang="es-ES" b="1" dirty="0" err="1" smtClean="0"/>
              <a:t>weaving</a:t>
            </a:r>
            <a:r>
              <a:rPr lang="es-ES" b="1" dirty="0" smtClean="0"/>
              <a:t> </a:t>
            </a:r>
            <a:r>
              <a:rPr lang="es-ES" b="1" dirty="0" err="1" smtClean="0"/>
              <a:t>with</a:t>
            </a:r>
            <a:r>
              <a:rPr lang="es-ES" b="1" dirty="0" smtClean="0"/>
              <a:t> </a:t>
            </a:r>
            <a:r>
              <a:rPr lang="es-ES" b="1" dirty="0" err="1" smtClean="0"/>
              <a:t>Maven</a:t>
            </a:r>
            <a:endParaRPr lang="es-ES" b="1" dirty="0"/>
          </a:p>
          <a:p>
            <a:pPr lvl="1"/>
            <a:r>
              <a:rPr lang="es-ES" dirty="0" smtClean="0"/>
              <a:t>Business &amp; </a:t>
            </a:r>
            <a:r>
              <a:rPr lang="es-ES" dirty="0" err="1" smtClean="0"/>
              <a:t>Navigation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enhancement</a:t>
            </a:r>
            <a:r>
              <a:rPr lang="es-ES" dirty="0" smtClean="0"/>
              <a:t>: </a:t>
            </a:r>
            <a:r>
              <a:rPr lang="es-ES" b="1" dirty="0" smtClean="0"/>
              <a:t>AOP </a:t>
            </a:r>
            <a:r>
              <a:rPr lang="es-ES" b="1" dirty="0" err="1" smtClean="0"/>
              <a:t>with</a:t>
            </a:r>
            <a:r>
              <a:rPr lang="es-ES" b="1" dirty="0" smtClean="0"/>
              <a:t> </a:t>
            </a:r>
            <a:r>
              <a:rPr lang="es-ES" b="1" dirty="0" err="1" smtClean="0"/>
              <a:t>AspectJ</a:t>
            </a:r>
            <a:endParaRPr lang="es-ES" b="1" dirty="0"/>
          </a:p>
          <a:p>
            <a:pPr lvl="1"/>
            <a:r>
              <a:rPr lang="es-ES" dirty="0" err="1" smtClean="0"/>
              <a:t>Presentation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enhancement</a:t>
            </a:r>
            <a:r>
              <a:rPr lang="es-ES" dirty="0" smtClean="0"/>
              <a:t>: </a:t>
            </a:r>
            <a:r>
              <a:rPr lang="es-ES" b="1" dirty="0" err="1" smtClean="0"/>
              <a:t>Documents</a:t>
            </a:r>
            <a:r>
              <a:rPr lang="es-ES" b="1" dirty="0" smtClean="0"/>
              <a:t> </a:t>
            </a:r>
            <a:r>
              <a:rPr lang="es-ES" b="1" dirty="0" err="1" smtClean="0"/>
              <a:t>transformation</a:t>
            </a:r>
            <a:r>
              <a:rPr lang="es-ES" b="1" dirty="0" smtClean="0"/>
              <a:t> </a:t>
            </a:r>
            <a:r>
              <a:rPr lang="es-ES" b="1" dirty="0" err="1" smtClean="0"/>
              <a:t>with</a:t>
            </a:r>
            <a:r>
              <a:rPr lang="es-ES" b="1" dirty="0" smtClean="0"/>
              <a:t> XSLT</a:t>
            </a:r>
          </a:p>
          <a:p>
            <a:pPr lvl="1"/>
            <a:r>
              <a:rPr lang="es-ES" dirty="0" err="1" smtClean="0"/>
              <a:t>Lifespan</a:t>
            </a:r>
            <a:r>
              <a:rPr lang="es-ES" dirty="0" smtClean="0"/>
              <a:t> </a:t>
            </a:r>
            <a:r>
              <a:rPr lang="es-ES" dirty="0" err="1" smtClean="0"/>
              <a:t>management</a:t>
            </a:r>
            <a:r>
              <a:rPr lang="es-ES" dirty="0" smtClean="0"/>
              <a:t>: </a:t>
            </a:r>
            <a:r>
              <a:rPr lang="es-ES" b="1" dirty="0" err="1" smtClean="0"/>
              <a:t>Drools</a:t>
            </a:r>
            <a:r>
              <a:rPr lang="es-ES" b="1" dirty="0" smtClean="0"/>
              <a:t> rules </a:t>
            </a:r>
            <a:r>
              <a:rPr lang="es-ES" b="1" dirty="0" err="1" smtClean="0"/>
              <a:t>engine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0896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124">
        <p:fade/>
      </p:transition>
    </mc:Choice>
    <mc:Fallback xmlns="">
      <p:transition xmlns:p14="http://schemas.microsoft.com/office/powerpoint/2010/main" spd="med" advTm="7212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Assessment</a:t>
            </a:r>
            <a:r>
              <a:rPr lang="es-ES" dirty="0" smtClean="0"/>
              <a:t> </a:t>
            </a:r>
            <a:r>
              <a:rPr lang="es-ES" dirty="0" err="1" smtClean="0"/>
              <a:t>experiment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Assess</a:t>
            </a:r>
            <a:r>
              <a:rPr lang="es-ES" dirty="0" smtClean="0"/>
              <a:t> software </a:t>
            </a:r>
            <a:r>
              <a:rPr lang="es-ES" dirty="0" err="1" smtClean="0"/>
              <a:t>quality</a:t>
            </a:r>
            <a:r>
              <a:rPr lang="es-ES" dirty="0" smtClean="0"/>
              <a:t> and </a:t>
            </a:r>
            <a:r>
              <a:rPr lang="es-ES" dirty="0" err="1" smtClean="0"/>
              <a:t>developers</a:t>
            </a:r>
            <a:r>
              <a:rPr lang="es-ES" dirty="0"/>
              <a:t>’ </a:t>
            </a:r>
            <a:r>
              <a:rPr lang="es-ES" dirty="0" err="1"/>
              <a:t>perception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development</a:t>
            </a:r>
            <a:r>
              <a:rPr lang="es-ES" dirty="0"/>
              <a:t> </a:t>
            </a:r>
            <a:r>
              <a:rPr lang="es-ES" dirty="0" err="1" smtClean="0"/>
              <a:t>process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VFs</a:t>
            </a:r>
            <a:r>
              <a:rPr lang="es-ES" dirty="0" smtClean="0"/>
              <a:t> </a:t>
            </a:r>
            <a:r>
              <a:rPr lang="es-ES" dirty="0" err="1" smtClean="0"/>
              <a:t>removal</a:t>
            </a:r>
            <a:endParaRPr lang="es-ES" dirty="0" smtClean="0"/>
          </a:p>
          <a:p>
            <a:r>
              <a:rPr lang="es-ES" dirty="0"/>
              <a:t>VF </a:t>
            </a:r>
            <a:r>
              <a:rPr lang="es-ES" dirty="0" err="1"/>
              <a:t>approach</a:t>
            </a:r>
            <a:r>
              <a:rPr lang="es-ES" dirty="0"/>
              <a:t> vs. Ad-hoc </a:t>
            </a:r>
            <a:r>
              <a:rPr lang="es-ES" dirty="0" err="1" smtClean="0"/>
              <a:t>approach</a:t>
            </a:r>
            <a:endParaRPr lang="es-ES" dirty="0" smtClean="0"/>
          </a:p>
          <a:p>
            <a:r>
              <a:rPr lang="es-ES" dirty="0" err="1" smtClean="0"/>
              <a:t>Independent</a:t>
            </a:r>
            <a:r>
              <a:rPr lang="es-ES" dirty="0" smtClean="0"/>
              <a:t> </a:t>
            </a:r>
            <a:r>
              <a:rPr lang="es-ES" dirty="0" err="1" smtClean="0"/>
              <a:t>groups</a:t>
            </a:r>
            <a:r>
              <a:rPr lang="es-ES" dirty="0" smtClean="0"/>
              <a:t> of </a:t>
            </a:r>
            <a:r>
              <a:rPr lang="es-ES" dirty="0" err="1" smtClean="0"/>
              <a:t>participants</a:t>
            </a:r>
            <a:endParaRPr lang="es-ES" dirty="0"/>
          </a:p>
          <a:p>
            <a:pPr lvl="1"/>
            <a:r>
              <a:rPr lang="es-ES" dirty="0"/>
              <a:t>Ad-hoc </a:t>
            </a:r>
            <a:r>
              <a:rPr lang="es-ES" dirty="0" err="1"/>
              <a:t>approach</a:t>
            </a:r>
            <a:r>
              <a:rPr lang="es-ES" dirty="0"/>
              <a:t>: 17</a:t>
            </a:r>
          </a:p>
          <a:p>
            <a:pPr lvl="1"/>
            <a:r>
              <a:rPr lang="es-ES" dirty="0"/>
              <a:t>VF </a:t>
            </a:r>
            <a:r>
              <a:rPr lang="es-ES" dirty="0" err="1"/>
              <a:t>approach</a:t>
            </a:r>
            <a:r>
              <a:rPr lang="es-ES" dirty="0"/>
              <a:t>: 14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10" y="3306763"/>
            <a:ext cx="36957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694">
        <p:fade/>
      </p:transition>
    </mc:Choice>
    <mc:Fallback xmlns="">
      <p:transition xmlns:p14="http://schemas.microsoft.com/office/powerpoint/2010/main" spd="med" advTm="11169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Assessment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995714"/>
            <a:ext cx="8400827" cy="4130449"/>
          </a:xfrm>
        </p:spPr>
        <p:txBody>
          <a:bodyPr/>
          <a:lstStyle/>
          <a:p>
            <a:r>
              <a:rPr lang="es-ES" dirty="0"/>
              <a:t>a)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smtClean="0"/>
              <a:t>Ad</a:t>
            </a:r>
            <a:r>
              <a:rPr lang="es-ES" dirty="0"/>
              <a:t>-hoc </a:t>
            </a:r>
            <a:r>
              <a:rPr lang="es-ES" dirty="0" err="1"/>
              <a:t>approach</a:t>
            </a:r>
            <a:r>
              <a:rPr lang="es-ES" dirty="0"/>
              <a:t> more </a:t>
            </a:r>
            <a:r>
              <a:rPr lang="es-ES" dirty="0" err="1"/>
              <a:t>prone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application</a:t>
            </a:r>
            <a:r>
              <a:rPr lang="es-ES" dirty="0"/>
              <a:t> </a:t>
            </a:r>
            <a:r>
              <a:rPr lang="es-ES" dirty="0" err="1"/>
              <a:t>external</a:t>
            </a:r>
            <a:r>
              <a:rPr lang="es-ES" dirty="0"/>
              <a:t> </a:t>
            </a:r>
            <a:r>
              <a:rPr lang="es-ES" dirty="0" err="1"/>
              <a:t>quality</a:t>
            </a:r>
            <a:r>
              <a:rPr lang="es-ES" dirty="0"/>
              <a:t> </a:t>
            </a:r>
            <a:r>
              <a:rPr lang="es-ES" dirty="0" err="1"/>
              <a:t>issues</a:t>
            </a:r>
            <a:r>
              <a:rPr lang="es-ES" dirty="0" smtClean="0"/>
              <a:t>?</a:t>
            </a:r>
            <a:endParaRPr lang="es-ES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404336"/>
              </p:ext>
            </p:extLst>
          </p:nvPr>
        </p:nvGraphicFramePr>
        <p:xfrm>
          <a:off x="1523999" y="2701126"/>
          <a:ext cx="6130255" cy="354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820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969">
        <p:fade/>
      </p:transition>
    </mc:Choice>
    <mc:Fallback xmlns="">
      <p:transition xmlns:p14="http://schemas.microsoft.com/office/powerpoint/2010/main" spd="med" advTm="3896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Assessment</a:t>
            </a:r>
            <a:r>
              <a:rPr lang="es-ES" dirty="0"/>
              <a:t> </a:t>
            </a:r>
            <a:r>
              <a:rPr lang="es-ES" dirty="0" err="1"/>
              <a:t>results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b</a:t>
            </a:r>
            <a:r>
              <a:rPr lang="es-ES" dirty="0" smtClean="0"/>
              <a:t>)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application’s</a:t>
            </a:r>
            <a:r>
              <a:rPr lang="es-ES" dirty="0"/>
              <a:t> </a:t>
            </a:r>
            <a:r>
              <a:rPr lang="es-ES" dirty="0" err="1"/>
              <a:t>internal</a:t>
            </a:r>
            <a:r>
              <a:rPr lang="es-ES" dirty="0"/>
              <a:t> </a:t>
            </a:r>
            <a:r>
              <a:rPr lang="es-ES" dirty="0" err="1"/>
              <a:t>quality</a:t>
            </a:r>
            <a:r>
              <a:rPr lang="es-ES" dirty="0"/>
              <a:t> more </a:t>
            </a:r>
            <a:r>
              <a:rPr lang="es-ES" dirty="0" err="1"/>
              <a:t>negatively</a:t>
            </a:r>
            <a:r>
              <a:rPr lang="es-ES" dirty="0"/>
              <a:t> </a:t>
            </a:r>
            <a:r>
              <a:rPr lang="es-ES" dirty="0" err="1"/>
              <a:t>affected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Ad-hoc </a:t>
            </a:r>
            <a:r>
              <a:rPr lang="es-ES" dirty="0" err="1" smtClean="0"/>
              <a:t>approach</a:t>
            </a:r>
            <a:r>
              <a:rPr lang="es-ES" dirty="0" smtClean="0"/>
              <a:t> </a:t>
            </a:r>
            <a:r>
              <a:rPr lang="es-ES" dirty="0" err="1"/>
              <a:t>than</a:t>
            </a:r>
            <a:r>
              <a:rPr lang="es-ES" dirty="0"/>
              <a:t> VF </a:t>
            </a:r>
            <a:r>
              <a:rPr lang="es-ES" dirty="0" err="1"/>
              <a:t>approach</a:t>
            </a:r>
            <a:r>
              <a:rPr lang="es-ES" dirty="0" smtClean="0"/>
              <a:t>?</a:t>
            </a:r>
            <a:endParaRPr lang="es-ES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760467891"/>
              </p:ext>
            </p:extLst>
          </p:nvPr>
        </p:nvGraphicFramePr>
        <p:xfrm>
          <a:off x="1523999" y="2701126"/>
          <a:ext cx="6130255" cy="354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63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345">
        <p:fade/>
      </p:transition>
    </mc:Choice>
    <mc:Fallback xmlns="">
      <p:transition xmlns:p14="http://schemas.microsoft.com/office/powerpoint/2010/main" spd="med" advTm="2234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Assessment</a:t>
            </a:r>
            <a:r>
              <a:rPr lang="es-ES" dirty="0"/>
              <a:t> </a:t>
            </a:r>
            <a:r>
              <a:rPr lang="es-ES" dirty="0" err="1"/>
              <a:t>results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995714"/>
            <a:ext cx="8400827" cy="4130449"/>
          </a:xfrm>
        </p:spPr>
        <p:txBody>
          <a:bodyPr/>
          <a:lstStyle/>
          <a:p>
            <a:r>
              <a:rPr lang="es-ES" dirty="0"/>
              <a:t>c</a:t>
            </a:r>
            <a:r>
              <a:rPr lang="es-ES" dirty="0" smtClean="0"/>
              <a:t>) </a:t>
            </a:r>
            <a:r>
              <a:rPr lang="es-ES" dirty="0" err="1" smtClean="0"/>
              <a:t>Does</a:t>
            </a:r>
            <a:r>
              <a:rPr lang="es-ES" dirty="0" smtClean="0"/>
              <a:t> </a:t>
            </a:r>
            <a:r>
              <a:rPr lang="es-ES" dirty="0"/>
              <a:t>VF </a:t>
            </a:r>
            <a:r>
              <a:rPr lang="es-ES" dirty="0" err="1"/>
              <a:t>approach</a:t>
            </a:r>
            <a:r>
              <a:rPr lang="es-ES" dirty="0"/>
              <a:t> </a:t>
            </a:r>
            <a:r>
              <a:rPr lang="es-ES" dirty="0" err="1" smtClean="0"/>
              <a:t>requires</a:t>
            </a:r>
            <a:r>
              <a:rPr lang="es-ES" dirty="0" smtClean="0"/>
              <a:t> </a:t>
            </a:r>
            <a:r>
              <a:rPr lang="es-ES" dirty="0" err="1" smtClean="0"/>
              <a:t>less</a:t>
            </a:r>
            <a:r>
              <a:rPr lang="es-ES" dirty="0" smtClean="0"/>
              <a:t> time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/>
              <a:t>A</a:t>
            </a:r>
            <a:r>
              <a:rPr lang="es-ES" dirty="0" smtClean="0"/>
              <a:t>d</a:t>
            </a:r>
            <a:r>
              <a:rPr lang="es-ES" dirty="0"/>
              <a:t>-hoc </a:t>
            </a:r>
            <a:r>
              <a:rPr lang="es-ES" dirty="0" err="1"/>
              <a:t>approach</a:t>
            </a:r>
            <a:r>
              <a:rPr lang="es-ES" dirty="0" smtClean="0"/>
              <a:t>?</a:t>
            </a:r>
            <a:endParaRPr lang="es-ES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86295708"/>
              </p:ext>
            </p:extLst>
          </p:nvPr>
        </p:nvGraphicFramePr>
        <p:xfrm>
          <a:off x="1524000" y="2701126"/>
          <a:ext cx="6156000" cy="354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9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753">
        <p:fade/>
      </p:transition>
    </mc:Choice>
    <mc:Fallback xmlns="">
      <p:transition xmlns:p14="http://schemas.microsoft.com/office/powerpoint/2010/main" spd="med" advTm="1975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Assessment</a:t>
            </a:r>
            <a:r>
              <a:rPr lang="es-ES" dirty="0"/>
              <a:t> </a:t>
            </a:r>
            <a:r>
              <a:rPr lang="es-ES" dirty="0" err="1"/>
              <a:t>results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d)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developers</a:t>
            </a:r>
            <a:r>
              <a:rPr lang="es-ES" dirty="0" smtClean="0"/>
              <a:t>’ </a:t>
            </a:r>
            <a:r>
              <a:rPr lang="es-ES" dirty="0" err="1" smtClean="0"/>
              <a:t>confidence</a:t>
            </a:r>
            <a:r>
              <a:rPr lang="es-ES" dirty="0" smtClean="0"/>
              <a:t> </a:t>
            </a:r>
            <a:r>
              <a:rPr lang="es-ES" dirty="0" err="1" smtClean="0"/>
              <a:t>affected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VF </a:t>
            </a:r>
            <a:r>
              <a:rPr lang="es-ES" dirty="0" err="1" smtClean="0"/>
              <a:t>approach</a:t>
            </a:r>
            <a:r>
              <a:rPr lang="es-ES" dirty="0" smtClean="0"/>
              <a:t>?</a:t>
            </a:r>
            <a:endParaRPr lang="es-ES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78768713"/>
              </p:ext>
            </p:extLst>
          </p:nvPr>
        </p:nvGraphicFramePr>
        <p:xfrm>
          <a:off x="1524000" y="2701126"/>
          <a:ext cx="6156000" cy="354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4492" y="6148843"/>
            <a:ext cx="2913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/>
                <a:cs typeface="Arial"/>
              </a:rPr>
              <a:t>(</a:t>
            </a:r>
            <a:r>
              <a:rPr lang="es-ES" sz="1200" dirty="0" smtClean="0">
                <a:latin typeface="Arial"/>
                <a:cs typeface="Arial"/>
              </a:rPr>
              <a:t>*) </a:t>
            </a:r>
            <a:r>
              <a:rPr lang="es-ES" sz="1200" dirty="0" err="1" smtClean="0">
                <a:latin typeface="Arial"/>
                <a:cs typeface="Arial"/>
              </a:rPr>
              <a:t>Answered</a:t>
            </a:r>
            <a:r>
              <a:rPr lang="es-ES" sz="1200" dirty="0" smtClean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just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>
                <a:latin typeface="Arial"/>
                <a:cs typeface="Arial"/>
              </a:rPr>
              <a:t>by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smtClean="0">
                <a:latin typeface="Arial"/>
                <a:cs typeface="Arial"/>
              </a:rPr>
              <a:t>VF </a:t>
            </a:r>
            <a:r>
              <a:rPr lang="es-ES" sz="1200" dirty="0" err="1">
                <a:latin typeface="Arial"/>
                <a:cs typeface="Arial"/>
              </a:rPr>
              <a:t>approach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dirty="0" err="1" smtClean="0">
                <a:latin typeface="Arial"/>
                <a:cs typeface="Arial"/>
              </a:rPr>
              <a:t>group</a:t>
            </a:r>
            <a:endParaRPr lang="es-ES" sz="1200" dirty="0">
              <a:latin typeface="Arial"/>
              <a:cs typeface="Arial"/>
            </a:endParaRPr>
          </a:p>
          <a:p>
            <a:endParaRPr lang="es-E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72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789">
        <p:fade/>
      </p:transition>
    </mc:Choice>
    <mc:Fallback xmlns="">
      <p:transition xmlns:p14="http://schemas.microsoft.com/office/powerpoint/2010/main" spd="med" advTm="2278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Assessment</a:t>
            </a:r>
            <a:r>
              <a:rPr lang="es-ES" dirty="0"/>
              <a:t> </a:t>
            </a:r>
            <a:r>
              <a:rPr lang="es-ES" dirty="0" err="1"/>
              <a:t>results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d)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developers</a:t>
            </a:r>
            <a:r>
              <a:rPr lang="es-ES" dirty="0"/>
              <a:t>’ </a:t>
            </a:r>
            <a:r>
              <a:rPr lang="es-ES" dirty="0" err="1"/>
              <a:t>confidence</a:t>
            </a:r>
            <a:r>
              <a:rPr lang="es-ES" dirty="0"/>
              <a:t> </a:t>
            </a:r>
            <a:r>
              <a:rPr lang="es-ES" dirty="0" err="1"/>
              <a:t>affected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VF </a:t>
            </a:r>
            <a:r>
              <a:rPr lang="es-ES" dirty="0" err="1"/>
              <a:t>approach</a:t>
            </a:r>
            <a:r>
              <a:rPr lang="es-ES" dirty="0" smtClean="0"/>
              <a:t>?</a:t>
            </a:r>
            <a:endParaRPr lang="es-ES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08176326"/>
              </p:ext>
            </p:extLst>
          </p:nvPr>
        </p:nvGraphicFramePr>
        <p:xfrm>
          <a:off x="1524000" y="2701126"/>
          <a:ext cx="6156000" cy="354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500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001">
        <p:fade/>
      </p:transition>
    </mc:Choice>
    <mc:Fallback xmlns="">
      <p:transition xmlns:p14="http://schemas.microsoft.com/office/powerpoint/2010/main" spd="med" advTm="2400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Clear </a:t>
            </a:r>
            <a:r>
              <a:rPr lang="es-ES" dirty="0" err="1" smtClean="0"/>
              <a:t>need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count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alternative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deal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emergence</a:t>
            </a:r>
            <a:r>
              <a:rPr lang="es-ES" dirty="0" smtClean="0"/>
              <a:t> of </a:t>
            </a:r>
            <a:r>
              <a:rPr lang="es-ES" dirty="0" err="1" smtClean="0"/>
              <a:t>VFs</a:t>
            </a:r>
            <a:r>
              <a:rPr lang="es-ES" dirty="0" smtClean="0"/>
              <a:t> </a:t>
            </a:r>
            <a:r>
              <a:rPr lang="es-ES" dirty="0" err="1" smtClean="0"/>
              <a:t>within</a:t>
            </a:r>
            <a:r>
              <a:rPr lang="es-ES" dirty="0" smtClean="0"/>
              <a:t> Web </a:t>
            </a:r>
            <a:r>
              <a:rPr lang="es-ES" dirty="0" err="1" smtClean="0"/>
              <a:t>Applications</a:t>
            </a:r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/>
              <a:t>proposed</a:t>
            </a:r>
            <a:r>
              <a:rPr lang="es-ES" dirty="0"/>
              <a:t> </a:t>
            </a:r>
            <a:r>
              <a:rPr lang="es-ES" dirty="0" err="1"/>
              <a:t>approach</a:t>
            </a:r>
            <a:r>
              <a:rPr lang="es-ES" dirty="0"/>
              <a:t> </a:t>
            </a:r>
            <a:r>
              <a:rPr lang="es-ES" dirty="0" err="1"/>
              <a:t>provides</a:t>
            </a:r>
            <a:r>
              <a:rPr lang="es-ES" dirty="0"/>
              <a:t> </a:t>
            </a:r>
            <a:r>
              <a:rPr lang="es-ES" dirty="0" err="1"/>
              <a:t>solutions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cover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whole</a:t>
            </a:r>
            <a:r>
              <a:rPr lang="es-ES" dirty="0"/>
              <a:t> </a:t>
            </a:r>
            <a:r>
              <a:rPr lang="es-ES" dirty="0" err="1"/>
              <a:t>life-cycle</a:t>
            </a:r>
            <a:r>
              <a:rPr lang="es-ES" dirty="0"/>
              <a:t> of </a:t>
            </a:r>
            <a:r>
              <a:rPr lang="es-ES" dirty="0" err="1"/>
              <a:t>VFs</a:t>
            </a:r>
            <a:r>
              <a:rPr lang="es-ES" dirty="0"/>
              <a:t> in Web </a:t>
            </a:r>
            <a:r>
              <a:rPr lang="es-ES" dirty="0" err="1" smtClean="0"/>
              <a:t>applications</a:t>
            </a:r>
            <a:endParaRPr lang="es-ES" dirty="0" smtClean="0"/>
          </a:p>
          <a:p>
            <a:r>
              <a:rPr lang="es-ES" dirty="0" smtClean="0"/>
              <a:t>VF </a:t>
            </a:r>
            <a:r>
              <a:rPr lang="es-ES" dirty="0" err="1" smtClean="0"/>
              <a:t>approach</a:t>
            </a:r>
            <a:r>
              <a:rPr lang="es-ES" dirty="0" smtClean="0"/>
              <a:t> can </a:t>
            </a:r>
            <a:r>
              <a:rPr lang="es-ES" dirty="0"/>
              <a:t>be </a:t>
            </a:r>
            <a:r>
              <a:rPr lang="es-ES" dirty="0" err="1"/>
              <a:t>useful</a:t>
            </a:r>
            <a:r>
              <a:rPr lang="es-ES" dirty="0"/>
              <a:t> and </a:t>
            </a:r>
            <a:r>
              <a:rPr lang="es-ES" dirty="0" err="1"/>
              <a:t>applied</a:t>
            </a:r>
            <a:r>
              <a:rPr lang="es-ES" dirty="0"/>
              <a:t> in a </a:t>
            </a:r>
            <a:r>
              <a:rPr lang="es-ES" dirty="0" err="1"/>
              <a:t>wide</a:t>
            </a:r>
            <a:r>
              <a:rPr lang="es-ES" dirty="0"/>
              <a:t> </a:t>
            </a:r>
            <a:r>
              <a:rPr lang="es-ES" dirty="0" err="1"/>
              <a:t>range</a:t>
            </a:r>
            <a:r>
              <a:rPr lang="es-ES" dirty="0"/>
              <a:t> of </a:t>
            </a:r>
            <a:r>
              <a:rPr lang="es-ES" dirty="0" err="1" smtClean="0"/>
              <a:t>applications</a:t>
            </a:r>
            <a:endParaRPr lang="es-ES" dirty="0" smtClean="0"/>
          </a:p>
          <a:p>
            <a:r>
              <a:rPr lang="es-ES" dirty="0" smtClean="0"/>
              <a:t>VF Framework has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taken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practice</a:t>
            </a:r>
            <a:r>
              <a:rPr lang="es-ES" dirty="0" smtClean="0"/>
              <a:t> and has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satisfactorily</a:t>
            </a:r>
            <a:r>
              <a:rPr lang="es-ES" dirty="0" smtClean="0"/>
              <a:t> </a:t>
            </a:r>
            <a:r>
              <a:rPr lang="es-ES" dirty="0" err="1" smtClean="0"/>
              <a:t>proved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implementation</a:t>
            </a:r>
            <a:r>
              <a:rPr lang="es-ES" dirty="0" smtClean="0"/>
              <a:t> of </a:t>
            </a:r>
            <a:r>
              <a:rPr lang="es-ES" dirty="0" err="1" smtClean="0"/>
              <a:t>prototypes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use of VF Framework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</a:t>
            </a:r>
            <a:r>
              <a:rPr lang="es-ES" dirty="0" smtClean="0"/>
              <a:t> </a:t>
            </a:r>
            <a:r>
              <a:rPr lang="es-ES" dirty="0" err="1" smtClean="0"/>
              <a:t>showed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Avoid</a:t>
            </a:r>
            <a:r>
              <a:rPr lang="es-ES" dirty="0" smtClean="0"/>
              <a:t> </a:t>
            </a:r>
            <a:r>
              <a:rPr lang="es-ES" dirty="0" err="1" smtClean="0"/>
              <a:t>introducing</a:t>
            </a:r>
            <a:r>
              <a:rPr lang="es-ES" dirty="0" smtClean="0"/>
              <a:t> </a:t>
            </a:r>
            <a:r>
              <a:rPr lang="es-ES" dirty="0" err="1" smtClean="0"/>
              <a:t>errors</a:t>
            </a:r>
            <a:endParaRPr lang="es-ES" dirty="0" smtClean="0"/>
          </a:p>
          <a:p>
            <a:pPr lvl="1"/>
            <a:r>
              <a:rPr lang="es-ES" dirty="0" err="1" smtClean="0"/>
              <a:t>Save</a:t>
            </a:r>
            <a:r>
              <a:rPr lang="es-ES" dirty="0" smtClean="0"/>
              <a:t> time and </a:t>
            </a:r>
            <a:r>
              <a:rPr lang="es-ES" dirty="0" err="1" smtClean="0"/>
              <a:t>effort</a:t>
            </a:r>
            <a:endParaRPr lang="es-ES" dirty="0" smtClean="0"/>
          </a:p>
          <a:p>
            <a:pPr lvl="1"/>
            <a:r>
              <a:rPr lang="es-ES" dirty="0" err="1" smtClean="0"/>
              <a:t>Improve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developers</a:t>
            </a:r>
            <a:r>
              <a:rPr lang="es-ES" dirty="0" smtClean="0"/>
              <a:t>’ </a:t>
            </a:r>
            <a:r>
              <a:rPr lang="es-ES" dirty="0" err="1" smtClean="0"/>
              <a:t>experience</a:t>
            </a:r>
            <a:endParaRPr lang="es-ES" dirty="0" smtClean="0"/>
          </a:p>
          <a:p>
            <a:pPr lvl="1"/>
            <a:r>
              <a:rPr lang="es-ES" dirty="0" smtClean="0"/>
              <a:t>Be </a:t>
            </a:r>
            <a:r>
              <a:rPr lang="es-ES" dirty="0" err="1" smtClean="0"/>
              <a:t>accepted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impartial</a:t>
            </a:r>
            <a:r>
              <a:rPr lang="es-ES" dirty="0" smtClean="0"/>
              <a:t> </a:t>
            </a:r>
            <a:r>
              <a:rPr lang="es-ES" dirty="0" err="1" smtClean="0"/>
              <a:t>developers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7666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123">
        <p:fade/>
      </p:transition>
    </mc:Choice>
    <mc:Fallback xmlns="">
      <p:transition xmlns:p14="http://schemas.microsoft.com/office/powerpoint/2010/main" spd="med" advTm="7712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Example</a:t>
            </a:r>
            <a:r>
              <a:rPr lang="es-ES" dirty="0" smtClean="0"/>
              <a:t> - Black Friday in Amazon</a:t>
            </a:r>
            <a:endParaRPr lang="es-E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/>
          <a:srcRect l="888" r="888"/>
          <a:stretch>
            <a:fillRect/>
          </a:stretch>
        </p:blipFill>
        <p:spPr>
          <a:xfrm>
            <a:off x="457199" y="1995714"/>
            <a:ext cx="8400827" cy="4130449"/>
          </a:xfrm>
          <a:ln w="38100" cmpd="sng">
            <a:solidFill>
              <a:schemeClr val="tx1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6345747" y="2041394"/>
            <a:ext cx="2512279" cy="347183"/>
          </a:xfrm>
          <a:prstGeom prst="rect">
            <a:avLst/>
          </a:prstGeom>
          <a:noFill/>
          <a:ln w="3810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43780" y="2668888"/>
            <a:ext cx="564868" cy="209076"/>
          </a:xfrm>
          <a:prstGeom prst="rect">
            <a:avLst/>
          </a:prstGeom>
          <a:noFill/>
          <a:ln w="3810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97975" y="2879024"/>
            <a:ext cx="8291961" cy="419211"/>
          </a:xfrm>
          <a:prstGeom prst="rect">
            <a:avLst/>
          </a:prstGeom>
          <a:noFill/>
          <a:ln w="3810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7199" y="3442562"/>
            <a:ext cx="4778386" cy="677948"/>
          </a:xfrm>
          <a:prstGeom prst="rect">
            <a:avLst/>
          </a:prstGeom>
          <a:noFill/>
          <a:ln w="3810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42012" y="5614103"/>
            <a:ext cx="453446" cy="187502"/>
          </a:xfrm>
          <a:prstGeom prst="rect">
            <a:avLst/>
          </a:prstGeom>
          <a:noFill/>
          <a:ln w="3810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404585" y="5623239"/>
            <a:ext cx="453446" cy="187502"/>
          </a:xfrm>
          <a:prstGeom prst="rect">
            <a:avLst/>
          </a:prstGeom>
          <a:noFill/>
          <a:ln w="3810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519315" y="5623239"/>
            <a:ext cx="453446" cy="187502"/>
          </a:xfrm>
          <a:prstGeom prst="rect">
            <a:avLst/>
          </a:prstGeom>
          <a:noFill/>
          <a:ln w="3810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24911" y="5623239"/>
            <a:ext cx="453446" cy="187502"/>
          </a:xfrm>
          <a:prstGeom prst="rect">
            <a:avLst/>
          </a:prstGeom>
          <a:noFill/>
          <a:ln w="3810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739643" y="5623239"/>
            <a:ext cx="453446" cy="187502"/>
          </a:xfrm>
          <a:prstGeom prst="rect">
            <a:avLst/>
          </a:prstGeom>
          <a:noFill/>
          <a:ln w="3810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76200" cmpd="sng">
                <a:solidFill>
                  <a:schemeClr val="tx1"/>
                </a:solidFill>
              </a:ln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5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817">
        <p:fade/>
      </p:transition>
    </mc:Choice>
    <mc:Fallback xmlns="">
      <p:transition xmlns:p14="http://schemas.microsoft.com/office/powerpoint/2010/main" spd="med" advTm="7181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Future </a:t>
            </a:r>
            <a:r>
              <a:rPr lang="es-ES" dirty="0"/>
              <a:t>w</a:t>
            </a:r>
            <a:r>
              <a:rPr lang="es-ES" dirty="0" smtClean="0"/>
              <a:t>ork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Development</a:t>
            </a:r>
            <a:r>
              <a:rPr lang="es-ES" dirty="0"/>
              <a:t> of more </a:t>
            </a:r>
            <a:r>
              <a:rPr lang="es-ES" dirty="0" err="1"/>
              <a:t>prototypes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technologies</a:t>
            </a:r>
            <a:endParaRPr lang="es-ES" dirty="0"/>
          </a:p>
          <a:p>
            <a:r>
              <a:rPr lang="es-ES" dirty="0" err="1" smtClean="0"/>
              <a:t>Deeper</a:t>
            </a:r>
            <a:r>
              <a:rPr lang="es-ES" dirty="0" smtClean="0"/>
              <a:t>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impact</a:t>
            </a:r>
            <a:r>
              <a:rPr lang="es-ES" dirty="0"/>
              <a:t> of </a:t>
            </a:r>
            <a:r>
              <a:rPr lang="es-ES" dirty="0" err="1"/>
              <a:t>VFs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persistence</a:t>
            </a:r>
            <a:r>
              <a:rPr lang="es-ES" dirty="0"/>
              <a:t> </a:t>
            </a:r>
            <a:r>
              <a:rPr lang="es-ES" dirty="0" err="1"/>
              <a:t>layer</a:t>
            </a:r>
            <a:r>
              <a:rPr lang="es-ES" dirty="0"/>
              <a:t> and </a:t>
            </a:r>
            <a:r>
              <a:rPr lang="es-ES" dirty="0" err="1"/>
              <a:t>database</a:t>
            </a:r>
            <a:endParaRPr lang="es-ES" dirty="0"/>
          </a:p>
          <a:p>
            <a:r>
              <a:rPr lang="es-ES" dirty="0" err="1" smtClean="0"/>
              <a:t>Consolidation</a:t>
            </a:r>
            <a:r>
              <a:rPr lang="es-ES" dirty="0" smtClean="0"/>
              <a:t> of a </a:t>
            </a:r>
            <a:r>
              <a:rPr lang="es-ES" dirty="0" err="1" smtClean="0"/>
              <a:t>solid</a:t>
            </a:r>
            <a:r>
              <a:rPr lang="es-ES" dirty="0" smtClean="0"/>
              <a:t> and </a:t>
            </a:r>
            <a:r>
              <a:rPr lang="es-ES" dirty="0" err="1" smtClean="0"/>
              <a:t>mature</a:t>
            </a:r>
            <a:r>
              <a:rPr lang="es-ES" dirty="0" smtClean="0"/>
              <a:t> Framework </a:t>
            </a:r>
            <a:r>
              <a:rPr lang="es-ES" dirty="0" err="1" smtClean="0"/>
              <a:t>that</a:t>
            </a:r>
            <a:r>
              <a:rPr lang="es-ES" dirty="0" smtClean="0"/>
              <a:t> can be </a:t>
            </a:r>
            <a:r>
              <a:rPr lang="es-ES" dirty="0" err="1" smtClean="0"/>
              <a:t>positioned</a:t>
            </a:r>
            <a:r>
              <a:rPr lang="es-ES" dirty="0" smtClean="0"/>
              <a:t> and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endParaRPr lang="es-ES" dirty="0" smtClean="0"/>
          </a:p>
          <a:p>
            <a:r>
              <a:rPr lang="es-ES" dirty="0" err="1" smtClean="0"/>
              <a:t>Implementation</a:t>
            </a:r>
            <a:r>
              <a:rPr lang="es-ES" dirty="0" smtClean="0"/>
              <a:t> of </a:t>
            </a:r>
            <a:r>
              <a:rPr lang="es-ES" dirty="0" err="1" smtClean="0"/>
              <a:t>tools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users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create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activation</a:t>
            </a:r>
            <a:r>
              <a:rPr lang="es-ES" dirty="0" smtClean="0"/>
              <a:t> and </a:t>
            </a:r>
            <a:r>
              <a:rPr lang="es-ES" dirty="0" err="1" smtClean="0"/>
              <a:t>deactivation</a:t>
            </a:r>
            <a:r>
              <a:rPr lang="es-ES" dirty="0" smtClean="0"/>
              <a:t> rules </a:t>
            </a:r>
            <a:r>
              <a:rPr lang="es-ES" dirty="0" err="1" smtClean="0"/>
              <a:t>easily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335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461">
        <p:fade/>
      </p:transition>
    </mc:Choice>
    <mc:Fallback xmlns="">
      <p:transition xmlns:p14="http://schemas.microsoft.com/office/powerpoint/2010/main" spd="med" advTm="7046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 &amp; A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rcRect l="-51398" r="-51398"/>
          <a:stretch>
            <a:fillRect/>
          </a:stretch>
        </p:blipFill>
        <p:spPr>
          <a:xfrm>
            <a:off x="457200" y="1995488"/>
            <a:ext cx="8401050" cy="4130675"/>
          </a:xfrm>
        </p:spPr>
      </p:pic>
    </p:spTree>
    <p:extLst>
      <p:ext uri="{BB962C8B-B14F-4D97-AF65-F5344CB8AC3E}">
        <p14:creationId xmlns:p14="http://schemas.microsoft.com/office/powerpoint/2010/main" val="40270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92">
        <p:fade/>
      </p:transition>
    </mc:Choice>
    <mc:Fallback xmlns="">
      <p:transition xmlns:p14="http://schemas.microsoft.com/office/powerpoint/2010/main" spd="med" advTm="499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Objectives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Alternative implementation for Web Applications with VFs</a:t>
            </a:r>
          </a:p>
          <a:p>
            <a:r>
              <a:rPr lang="es-AR" dirty="0" smtClean="0"/>
              <a:t>Efficient support for the management of VFs</a:t>
            </a:r>
          </a:p>
          <a:p>
            <a:r>
              <a:rPr lang="es-AR" dirty="0" smtClean="0"/>
              <a:t>Analysis of possible methods and techniques for the implementation with different technologies</a:t>
            </a:r>
          </a:p>
          <a:p>
            <a:r>
              <a:rPr lang="es-AR" dirty="0" smtClean="0"/>
              <a:t>Development of prototypes</a:t>
            </a:r>
          </a:p>
          <a:p>
            <a:r>
              <a:rPr lang="es-AR" dirty="0" smtClean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33696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879">
        <p:fade/>
      </p:transition>
    </mc:Choice>
    <mc:Fallback xmlns="">
      <p:transition xmlns:p14="http://schemas.microsoft.com/office/powerpoint/2010/main" spd="med" advTm="4587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VF Framework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Conceptual and </a:t>
            </a:r>
            <a:r>
              <a:rPr lang="es-ES" dirty="0" err="1" smtClean="0"/>
              <a:t>technological</a:t>
            </a:r>
            <a:r>
              <a:rPr lang="es-ES" dirty="0" smtClean="0"/>
              <a:t> Framework</a:t>
            </a:r>
          </a:p>
          <a:p>
            <a:r>
              <a:rPr lang="es-ES" dirty="0" err="1" smtClean="0"/>
              <a:t>Permits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improve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lifespan</a:t>
            </a:r>
            <a:r>
              <a:rPr lang="es-ES" dirty="0" smtClean="0"/>
              <a:t> of </a:t>
            </a:r>
            <a:r>
              <a:rPr lang="es-ES" dirty="0" err="1" smtClean="0"/>
              <a:t>VFs</a:t>
            </a:r>
            <a:r>
              <a:rPr lang="es-ES" dirty="0" smtClean="0"/>
              <a:t> in Web </a:t>
            </a:r>
            <a:r>
              <a:rPr lang="es-ES" dirty="0" err="1" smtClean="0"/>
              <a:t>Applications</a:t>
            </a:r>
            <a:endParaRPr lang="es-ES" dirty="0" smtClean="0"/>
          </a:p>
          <a:p>
            <a:r>
              <a:rPr lang="es-ES" dirty="0" err="1" smtClean="0"/>
              <a:t>Automates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processes</a:t>
            </a:r>
            <a:r>
              <a:rPr lang="es-ES" dirty="0" smtClean="0"/>
              <a:t> of </a:t>
            </a:r>
            <a:r>
              <a:rPr lang="es-ES" dirty="0" err="1" smtClean="0"/>
              <a:t>activation</a:t>
            </a:r>
            <a:r>
              <a:rPr lang="es-ES" dirty="0" smtClean="0"/>
              <a:t> and </a:t>
            </a:r>
            <a:r>
              <a:rPr lang="es-ES" dirty="0" err="1" smtClean="0"/>
              <a:t>deactivation</a:t>
            </a:r>
            <a:r>
              <a:rPr lang="es-ES" dirty="0" smtClean="0"/>
              <a:t> of </a:t>
            </a:r>
            <a:r>
              <a:rPr lang="es-ES" dirty="0" err="1" smtClean="0"/>
              <a:t>VFs</a:t>
            </a:r>
            <a:endParaRPr lang="es-ES" dirty="0" smtClean="0"/>
          </a:p>
          <a:p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principles</a:t>
            </a:r>
            <a:endParaRPr lang="es-ES" dirty="0" smtClean="0"/>
          </a:p>
          <a:p>
            <a:pPr lvl="1"/>
            <a:r>
              <a:rPr lang="es-ES" dirty="0" err="1" smtClean="0"/>
              <a:t>Decoupling</a:t>
            </a:r>
            <a:r>
              <a:rPr lang="es-ES" dirty="0" smtClean="0"/>
              <a:t> of </a:t>
            </a:r>
            <a:r>
              <a:rPr lang="es-ES" dirty="0" err="1" smtClean="0"/>
              <a:t>VFs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original </a:t>
            </a:r>
            <a:r>
              <a:rPr lang="es-ES" dirty="0" err="1" smtClean="0"/>
              <a:t>application</a:t>
            </a:r>
            <a:endParaRPr lang="es-ES" dirty="0" smtClean="0"/>
          </a:p>
          <a:p>
            <a:pPr lvl="1"/>
            <a:r>
              <a:rPr lang="es-ES" dirty="0" err="1" smtClean="0"/>
              <a:t>Possibility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schedule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activation</a:t>
            </a:r>
            <a:r>
              <a:rPr lang="es-ES" dirty="0" smtClean="0"/>
              <a:t> and </a:t>
            </a:r>
            <a:r>
              <a:rPr lang="es-ES" dirty="0" err="1" smtClean="0"/>
              <a:t>deactivation</a:t>
            </a:r>
            <a:r>
              <a:rPr lang="es-ES" dirty="0" smtClean="0"/>
              <a:t> of </a:t>
            </a:r>
            <a:r>
              <a:rPr lang="es-ES" dirty="0" err="1" smtClean="0"/>
              <a:t>VFs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467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892">
        <p:fade/>
      </p:transition>
    </mc:Choice>
    <mc:Fallback xmlns="">
      <p:transition xmlns:p14="http://schemas.microsoft.com/office/powerpoint/2010/main" spd="med" advTm="5889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approach</a:t>
            </a:r>
            <a:r>
              <a:rPr lang="es-ES" dirty="0"/>
              <a:t> - </a:t>
            </a:r>
            <a:r>
              <a:rPr lang="es-ES" dirty="0" err="1"/>
              <a:t>key</a:t>
            </a:r>
            <a:r>
              <a:rPr lang="es-ES" dirty="0"/>
              <a:t> </a:t>
            </a:r>
            <a:r>
              <a:rPr lang="es-ES" dirty="0" err="1"/>
              <a:t>concepts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8" y="1840806"/>
            <a:ext cx="2275515" cy="42712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646" y="1875385"/>
            <a:ext cx="2228886" cy="42339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736" y="1875385"/>
            <a:ext cx="2238212" cy="42339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171" y="3656014"/>
            <a:ext cx="1044498" cy="10538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8805" y="3656014"/>
            <a:ext cx="1007195" cy="1053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4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68">
        <p:fade/>
      </p:transition>
    </mc:Choice>
    <mc:Fallback xmlns="">
      <p:transition xmlns:p14="http://schemas.microsoft.com/office/powerpoint/2010/main" spd="med" advTm="23768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Features</a:t>
            </a:r>
            <a:r>
              <a:rPr lang="es-ES" dirty="0"/>
              <a:t> </a:t>
            </a:r>
            <a:r>
              <a:rPr lang="es-ES" dirty="0" err="1"/>
              <a:t>required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supporting</a:t>
            </a:r>
            <a:r>
              <a:rPr lang="es-ES" dirty="0"/>
              <a:t> VF </a:t>
            </a:r>
            <a:r>
              <a:rPr lang="es-ES" dirty="0" err="1"/>
              <a:t>approach</a:t>
            </a:r>
            <a:r>
              <a:rPr lang="es-ES" dirty="0"/>
              <a:t> </a:t>
            </a:r>
            <a:endParaRPr lang="es-ES" dirty="0">
              <a:effectLst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Weaving</a:t>
            </a:r>
            <a:r>
              <a:rPr lang="es-ES" dirty="0"/>
              <a:t> </a:t>
            </a:r>
            <a:r>
              <a:rPr lang="es-ES" dirty="0" err="1"/>
              <a:t>approach</a:t>
            </a:r>
            <a:r>
              <a:rPr lang="es-ES" dirty="0"/>
              <a:t> </a:t>
            </a:r>
          </a:p>
          <a:p>
            <a:r>
              <a:rPr lang="es-ES" dirty="0"/>
              <a:t>Business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enhancement</a:t>
            </a:r>
            <a:endParaRPr lang="es-ES" dirty="0"/>
          </a:p>
          <a:p>
            <a:r>
              <a:rPr lang="es-ES" dirty="0" err="1" smtClean="0"/>
              <a:t>Navigation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/>
              <a:t>enhancement</a:t>
            </a:r>
            <a:r>
              <a:rPr lang="es-ES" dirty="0"/>
              <a:t> </a:t>
            </a:r>
          </a:p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enhancement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err="1"/>
              <a:t>Lifespan</a:t>
            </a:r>
            <a:r>
              <a:rPr lang="es-ES" dirty="0"/>
              <a:t> </a:t>
            </a:r>
            <a:r>
              <a:rPr lang="es-ES" dirty="0" err="1"/>
              <a:t>management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679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709">
        <p:fade/>
      </p:transition>
    </mc:Choice>
    <mc:Fallback xmlns="">
      <p:transition xmlns:p14="http://schemas.microsoft.com/office/powerpoint/2010/main" spd="med" advTm="2170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Weaving</a:t>
            </a:r>
            <a:r>
              <a:rPr lang="es-ES" dirty="0"/>
              <a:t> </a:t>
            </a:r>
            <a:r>
              <a:rPr lang="es-ES" dirty="0" err="1"/>
              <a:t>approach</a:t>
            </a:r>
            <a:r>
              <a:rPr lang="es-ES" dirty="0"/>
              <a:t> 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199" y="19957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Transparent</a:t>
            </a:r>
            <a:r>
              <a:rPr lang="es-ES" dirty="0" smtClean="0"/>
              <a:t> </a:t>
            </a:r>
            <a:r>
              <a:rPr lang="es-ES" dirty="0" err="1" smtClean="0"/>
              <a:t>seamless</a:t>
            </a:r>
            <a:r>
              <a:rPr lang="es-ES" dirty="0" smtClean="0"/>
              <a:t> </a:t>
            </a:r>
            <a:r>
              <a:rPr lang="es-ES" dirty="0" err="1"/>
              <a:t>i</a:t>
            </a:r>
            <a:r>
              <a:rPr lang="es-ES" dirty="0" err="1" smtClean="0"/>
              <a:t>ntegration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Core</a:t>
            </a:r>
            <a:r>
              <a:rPr lang="es-ES" dirty="0" smtClean="0"/>
              <a:t> </a:t>
            </a:r>
            <a:r>
              <a:rPr lang="es-ES" dirty="0" err="1" smtClean="0"/>
              <a:t>Application</a:t>
            </a:r>
            <a:r>
              <a:rPr lang="es-ES" dirty="0" smtClean="0"/>
              <a:t> and </a:t>
            </a:r>
            <a:r>
              <a:rPr lang="es-ES" dirty="0" err="1" smtClean="0"/>
              <a:t>VFs</a:t>
            </a:r>
            <a:endParaRPr lang="es-ES" dirty="0"/>
          </a:p>
        </p:txBody>
      </p:sp>
      <p:pic>
        <p:nvPicPr>
          <p:cNvPr id="8" name="Imagen 7" descr="VF approach - New 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3" y="2982477"/>
            <a:ext cx="7521563" cy="3699130"/>
          </a:xfrm>
          <a:prstGeom prst="rect">
            <a:avLst/>
          </a:prstGeom>
        </p:spPr>
      </p:pic>
      <p:sp>
        <p:nvSpPr>
          <p:cNvPr id="11" name="Flecha abajo 10"/>
          <p:cNvSpPr/>
          <p:nvPr/>
        </p:nvSpPr>
        <p:spPr>
          <a:xfrm>
            <a:off x="2778212" y="3560830"/>
            <a:ext cx="442245" cy="907217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291" y="2308159"/>
            <a:ext cx="1418921" cy="141892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57005" y="2506241"/>
            <a:ext cx="249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latin typeface="Arial"/>
                <a:cs typeface="Arial"/>
              </a:rPr>
              <a:t>Weaving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lang="es-ES" b="1" dirty="0" err="1" smtClean="0">
                <a:latin typeface="Arial"/>
                <a:cs typeface="Arial"/>
              </a:rPr>
              <a:t>mechanism</a:t>
            </a:r>
            <a:endParaRPr lang="es-ES" b="1" dirty="0" smtClean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3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928">
        <p:fade/>
      </p:transition>
    </mc:Choice>
    <mc:Fallback xmlns="">
      <p:transition xmlns:p14="http://schemas.microsoft.com/office/powerpoint/2010/main" spd="med" advTm="24928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Weaving</a:t>
            </a:r>
            <a:r>
              <a:rPr lang="es-ES" dirty="0"/>
              <a:t> </a:t>
            </a:r>
            <a:r>
              <a:rPr lang="es-ES" dirty="0" err="1"/>
              <a:t>approach</a:t>
            </a:r>
            <a:r>
              <a:rPr lang="es-ES" dirty="0"/>
              <a:t> </a:t>
            </a:r>
          </a:p>
        </p:txBody>
      </p:sp>
      <p:graphicFrame>
        <p:nvGraphicFramePr>
          <p:cNvPr id="6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921463"/>
              </p:ext>
            </p:extLst>
          </p:nvPr>
        </p:nvGraphicFramePr>
        <p:xfrm>
          <a:off x="457199" y="3186597"/>
          <a:ext cx="8240304" cy="265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768"/>
                <a:gridCol w="2746768"/>
                <a:gridCol w="2746768"/>
              </a:tblGrid>
              <a:tr h="68911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rial"/>
                          <a:cs typeface="Arial"/>
                        </a:rPr>
                        <a:t>Strategy</a:t>
                      </a:r>
                      <a:endParaRPr lang="es-E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rial"/>
                          <a:cs typeface="Arial"/>
                        </a:rPr>
                        <a:t>Applicability</a:t>
                      </a:r>
                      <a:r>
                        <a:rPr lang="es-E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dirty="0" err="1" smtClean="0">
                          <a:latin typeface="Arial"/>
                          <a:cs typeface="Arial"/>
                        </a:rPr>
                        <a:t>conditions</a:t>
                      </a:r>
                      <a:endParaRPr lang="es-E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rial"/>
                          <a:cs typeface="Arial"/>
                        </a:rPr>
                        <a:t>Implementation</a:t>
                      </a:r>
                      <a:r>
                        <a:rPr lang="es-E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dirty="0" err="1" smtClean="0">
                          <a:latin typeface="Arial"/>
                          <a:cs typeface="Arial"/>
                        </a:rPr>
                        <a:t>example</a:t>
                      </a:r>
                      <a:endParaRPr lang="es-E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84443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rial"/>
                          <a:cs typeface="Arial"/>
                        </a:rPr>
                        <a:t>Static</a:t>
                      </a:r>
                      <a:endParaRPr lang="es-E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rial"/>
                          <a:cs typeface="Arial"/>
                        </a:rPr>
                        <a:t>Static</a:t>
                      </a:r>
                      <a:r>
                        <a:rPr lang="es-E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dirty="0" err="1" smtClean="0">
                          <a:latin typeface="Arial"/>
                          <a:cs typeface="Arial"/>
                        </a:rPr>
                        <a:t>type</a:t>
                      </a:r>
                      <a:r>
                        <a:rPr lang="es-E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dirty="0" err="1" smtClean="0">
                          <a:latin typeface="Arial"/>
                          <a:cs typeface="Arial"/>
                        </a:rPr>
                        <a:t>binding</a:t>
                      </a:r>
                      <a:endParaRPr lang="es-E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rial"/>
                          <a:cs typeface="Arial"/>
                        </a:rPr>
                        <a:t>Maven</a:t>
                      </a:r>
                      <a:endParaRPr lang="es-E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84443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rial"/>
                          <a:cs typeface="Arial"/>
                        </a:rPr>
                        <a:t>Dynamic</a:t>
                      </a:r>
                      <a:endParaRPr lang="es-E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rial"/>
                          <a:cs typeface="Arial"/>
                        </a:rPr>
                        <a:t>Dynamic</a:t>
                      </a:r>
                      <a:r>
                        <a:rPr lang="es-ES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baseline="0" dirty="0" err="1" smtClean="0">
                          <a:latin typeface="Arial"/>
                          <a:cs typeface="Arial"/>
                        </a:rPr>
                        <a:t>type</a:t>
                      </a:r>
                      <a:r>
                        <a:rPr lang="es-ES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baseline="0" dirty="0" err="1" smtClean="0">
                          <a:latin typeface="Arial"/>
                          <a:cs typeface="Arial"/>
                        </a:rPr>
                        <a:t>binding</a:t>
                      </a:r>
                      <a:endParaRPr lang="es-E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Arial"/>
                          <a:cs typeface="Arial"/>
                        </a:rPr>
                        <a:t>Reflection</a:t>
                      </a:r>
                      <a:endParaRPr lang="es-E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arcador de contenido 2"/>
          <p:cNvSpPr txBox="1">
            <a:spLocks/>
          </p:cNvSpPr>
          <p:nvPr/>
        </p:nvSpPr>
        <p:spPr>
          <a:xfrm>
            <a:off x="457199" y="1995714"/>
            <a:ext cx="8400827" cy="413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Alternatives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341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9673">
        <p:fade/>
      </p:transition>
    </mc:Choice>
    <mc:Fallback xmlns="">
      <p:transition xmlns:p14="http://schemas.microsoft.com/office/powerpoint/2010/main" spd="med" advTm="7967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1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12846</TotalTime>
  <Words>868</Words>
  <Application>Microsoft Macintosh PowerPoint</Application>
  <PresentationFormat>Presentación en pantalla (4:3)</PresentationFormat>
  <Paragraphs>193</Paragraphs>
  <Slides>31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Plaza</vt:lpstr>
      <vt:lpstr>Documento</vt:lpstr>
      <vt:lpstr>Presentación de PowerPoint</vt:lpstr>
      <vt:lpstr>Introduction and motivation</vt:lpstr>
      <vt:lpstr>Example - Black Friday in Amazon</vt:lpstr>
      <vt:lpstr>Objectives</vt:lpstr>
      <vt:lpstr>VF Framework</vt:lpstr>
      <vt:lpstr>Our approach - key concepts</vt:lpstr>
      <vt:lpstr>Features required for supporting VF approach </vt:lpstr>
      <vt:lpstr>Weaving approach </vt:lpstr>
      <vt:lpstr>Weaving approach </vt:lpstr>
      <vt:lpstr>Business model enhancement</vt:lpstr>
      <vt:lpstr>Navigation model enhancement</vt:lpstr>
      <vt:lpstr>Business &amp; Navigation model enhancement</vt:lpstr>
      <vt:lpstr>Presentation model enhancement</vt:lpstr>
      <vt:lpstr>Presentation model enhancement</vt:lpstr>
      <vt:lpstr>Presentation model enhancement</vt:lpstr>
      <vt:lpstr>Lifespan management</vt:lpstr>
      <vt:lpstr>Lifespan management</vt:lpstr>
      <vt:lpstr>Lifespan management</vt:lpstr>
      <vt:lpstr>Lifespan management</vt:lpstr>
      <vt:lpstr>Lifespan management</vt:lpstr>
      <vt:lpstr>Smalltalk prototype</vt:lpstr>
      <vt:lpstr>Java Prototype</vt:lpstr>
      <vt:lpstr>Assessment experiment</vt:lpstr>
      <vt:lpstr>Assessment results</vt:lpstr>
      <vt:lpstr>Assessment results</vt:lpstr>
      <vt:lpstr>Assessment results</vt:lpstr>
      <vt:lpstr>Assessment results</vt:lpstr>
      <vt:lpstr>Assessment results</vt:lpstr>
      <vt:lpstr>Conclusions</vt:lpstr>
      <vt:lpstr>Future work</vt:lpstr>
      <vt:lpstr>Q &amp; A</vt:lpstr>
    </vt:vector>
  </TitlesOfParts>
  <Company>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“VF Framework”: Framework para la incorporación de funcionalidades volátiles</dc:title>
  <dc:creator>Darian Frajberg</dc:creator>
  <cp:lastModifiedBy>Darian Frajberg</cp:lastModifiedBy>
  <cp:revision>597</cp:revision>
  <dcterms:created xsi:type="dcterms:W3CDTF">2015-06-07T18:58:34Z</dcterms:created>
  <dcterms:modified xsi:type="dcterms:W3CDTF">2016-06-08T10:04:23Z</dcterms:modified>
</cp:coreProperties>
</file>